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AD7346-B0BF-48FA-926D-DA3EFB188BD4}" type="datetimeFigureOut">
              <a:rPr lang="en-US" smtClean="0"/>
              <a:pPr/>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6A84E7-BD6C-4A53-BA93-65CCDD992E9A}" type="slidenum">
              <a:rPr lang="en-US" smtClean="0"/>
              <a:pPr/>
              <a:t>‹#›</a:t>
            </a:fld>
            <a:endParaRPr lang="en-US"/>
          </a:p>
        </p:txBody>
      </p:sp>
    </p:spTree>
    <p:extLst>
      <p:ext uri="{BB962C8B-B14F-4D97-AF65-F5344CB8AC3E}">
        <p14:creationId xmlns:p14="http://schemas.microsoft.com/office/powerpoint/2010/main" val="330758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1</a:t>
            </a:fld>
            <a:endParaRPr lang="en-US" dirty="0"/>
          </a:p>
        </p:txBody>
      </p:sp>
    </p:spTree>
    <p:extLst>
      <p:ext uri="{BB962C8B-B14F-4D97-AF65-F5344CB8AC3E}">
        <p14:creationId xmlns:p14="http://schemas.microsoft.com/office/powerpoint/2010/main" val="1722223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2</a:t>
            </a:fld>
            <a:endParaRPr lang="en-US"/>
          </a:p>
        </p:txBody>
      </p:sp>
    </p:spTree>
    <p:extLst>
      <p:ext uri="{BB962C8B-B14F-4D97-AF65-F5344CB8AC3E}">
        <p14:creationId xmlns:p14="http://schemas.microsoft.com/office/powerpoint/2010/main" val="3142964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3</a:t>
            </a:fld>
            <a:endParaRPr lang="en-US"/>
          </a:p>
        </p:txBody>
      </p:sp>
    </p:spTree>
    <p:extLst>
      <p:ext uri="{BB962C8B-B14F-4D97-AF65-F5344CB8AC3E}">
        <p14:creationId xmlns:p14="http://schemas.microsoft.com/office/powerpoint/2010/main" val="38766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4</a:t>
            </a:fld>
            <a:endParaRPr lang="en-US"/>
          </a:p>
        </p:txBody>
      </p:sp>
    </p:spTree>
    <p:extLst>
      <p:ext uri="{BB962C8B-B14F-4D97-AF65-F5344CB8AC3E}">
        <p14:creationId xmlns:p14="http://schemas.microsoft.com/office/powerpoint/2010/main" val="2393305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5</a:t>
            </a:fld>
            <a:endParaRPr lang="en-US"/>
          </a:p>
        </p:txBody>
      </p:sp>
    </p:spTree>
    <p:extLst>
      <p:ext uri="{BB962C8B-B14F-4D97-AF65-F5344CB8AC3E}">
        <p14:creationId xmlns:p14="http://schemas.microsoft.com/office/powerpoint/2010/main" val="2730842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6</a:t>
            </a:fld>
            <a:endParaRPr lang="en-US"/>
          </a:p>
        </p:txBody>
      </p:sp>
    </p:spTree>
    <p:extLst>
      <p:ext uri="{BB962C8B-B14F-4D97-AF65-F5344CB8AC3E}">
        <p14:creationId xmlns:p14="http://schemas.microsoft.com/office/powerpoint/2010/main" val="4258230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7</a:t>
            </a:fld>
            <a:endParaRPr lang="en-US"/>
          </a:p>
        </p:txBody>
      </p:sp>
    </p:spTree>
    <p:extLst>
      <p:ext uri="{BB962C8B-B14F-4D97-AF65-F5344CB8AC3E}">
        <p14:creationId xmlns:p14="http://schemas.microsoft.com/office/powerpoint/2010/main" val="628404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8</a:t>
            </a:fld>
            <a:endParaRPr lang="en-US"/>
          </a:p>
        </p:txBody>
      </p:sp>
    </p:spTree>
    <p:extLst>
      <p:ext uri="{BB962C8B-B14F-4D97-AF65-F5344CB8AC3E}">
        <p14:creationId xmlns:p14="http://schemas.microsoft.com/office/powerpoint/2010/main" val="604115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A84E7-BD6C-4A53-BA93-65CCDD992E9A}" type="slidenum">
              <a:rPr lang="en-US" smtClean="0"/>
              <a:pPr/>
              <a:t>9</a:t>
            </a:fld>
            <a:endParaRPr lang="en-US"/>
          </a:p>
        </p:txBody>
      </p:sp>
    </p:spTree>
    <p:extLst>
      <p:ext uri="{BB962C8B-B14F-4D97-AF65-F5344CB8AC3E}">
        <p14:creationId xmlns:p14="http://schemas.microsoft.com/office/powerpoint/2010/main" val="1010033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75E96A-4AF3-461B-9880-CD246CCE689B}"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5E96A-4AF3-461B-9880-CD246CCE689B}"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5E96A-4AF3-461B-9880-CD246CCE689B}"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5E96A-4AF3-461B-9880-CD246CCE689B}"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5E96A-4AF3-461B-9880-CD246CCE689B}" type="datetimeFigureOut">
              <a:rPr lang="en-US" smtClean="0"/>
              <a:pPr/>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75E96A-4AF3-461B-9880-CD246CCE689B}"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75E96A-4AF3-461B-9880-CD246CCE689B}" type="datetimeFigureOut">
              <a:rPr lang="en-US" smtClean="0"/>
              <a:pPr/>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75E96A-4AF3-461B-9880-CD246CCE689B}" type="datetimeFigureOut">
              <a:rPr lang="en-US" smtClean="0"/>
              <a:pPr/>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5E96A-4AF3-461B-9880-CD246CCE689B}" type="datetimeFigureOut">
              <a:rPr lang="en-US" smtClean="0"/>
              <a:pPr/>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5E96A-4AF3-461B-9880-CD246CCE689B}"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5E96A-4AF3-461B-9880-CD246CCE689B}" type="datetimeFigureOut">
              <a:rPr lang="en-US" smtClean="0"/>
              <a:pPr/>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BE7ED-23FE-4889-BC4D-3C7FF6B7EB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9000"/>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5E96A-4AF3-461B-9880-CD246CCE689B}" type="datetimeFigureOut">
              <a:rPr lang="en-US" smtClean="0"/>
              <a:pPr/>
              <a:t>1/11/2016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BE7ED-23FE-4889-BC4D-3C7FF6B7EB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hyperlink" Target="http://upload.wikimedia.org/wikipedia/commons/d/d0/Mezzuzah1.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hyperlink" Target="http://dclips.fundraw.com/zobo500dir/excl_ed_comoglio_rabbi.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5.gif"/></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hyperlink" Target="http://free-bitsela.com/gallery/main.php?g2_view=core.DownloadItem&amp;g2_itemId=2668&amp;g2_serialNumber=2" TargetMode="External"/><Relationship Id="rId4" Type="http://schemas.openxmlformats.org/officeDocument/2006/relationships/image" Target="../media/image18.gif"/></Relationships>
</file>

<file path=ppt/slides/_rels/slide8.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2.jpeg"/><Relationship Id="rId5" Type="http://schemas.openxmlformats.org/officeDocument/2006/relationships/hyperlink" Target="http://photos2.fotosearch.com/bthumb/UNC/UNC308/u11621562.jpg" TargetMode="Externa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The menorah and tghe Star of David are symbols of Judaism."/>
          <p:cNvPicPr>
            <a:picLocks noChangeAspect="1" noChangeArrowheads="1"/>
          </p:cNvPicPr>
          <p:nvPr/>
        </p:nvPicPr>
        <p:blipFill>
          <a:blip r:embed="rId3" cstate="print"/>
          <a:srcRect/>
          <a:stretch>
            <a:fillRect/>
          </a:stretch>
        </p:blipFill>
        <p:spPr bwMode="auto">
          <a:xfrm>
            <a:off x="304800" y="381000"/>
            <a:ext cx="2452769" cy="2495550"/>
          </a:xfrm>
          <a:prstGeom prst="rect">
            <a:avLst/>
          </a:prstGeom>
          <a:noFill/>
          <a:ln>
            <a:solidFill>
              <a:schemeClr val="tx1"/>
            </a:solidFill>
          </a:ln>
        </p:spPr>
      </p:pic>
      <p:sp>
        <p:nvSpPr>
          <p:cNvPr id="12" name="TextBox 11"/>
          <p:cNvSpPr txBox="1"/>
          <p:nvPr/>
        </p:nvSpPr>
        <p:spPr>
          <a:xfrm>
            <a:off x="2895600" y="2590800"/>
            <a:ext cx="4038599" cy="1200329"/>
          </a:xfrm>
          <a:prstGeom prst="rect">
            <a:avLst/>
          </a:prstGeom>
          <a:noFill/>
          <a:ln>
            <a:solidFill>
              <a:schemeClr val="tx1"/>
            </a:solidFill>
          </a:ln>
        </p:spPr>
        <p:txBody>
          <a:bodyPr wrap="square" rtlCol="0">
            <a:spAutoFit/>
          </a:bodyPr>
          <a:lstStyle/>
          <a:p>
            <a:pPr algn="ctr"/>
            <a:r>
              <a:rPr lang="en-US" sz="3600" dirty="0" smtClean="0"/>
              <a:t>7 Characteristics of Judaism</a:t>
            </a:r>
            <a:endParaRPr lang="en-US" sz="3600" dirty="0"/>
          </a:p>
        </p:txBody>
      </p:sp>
      <p:sp>
        <p:nvSpPr>
          <p:cNvPr id="14" name="TextBox 13"/>
          <p:cNvSpPr txBox="1"/>
          <p:nvPr/>
        </p:nvSpPr>
        <p:spPr>
          <a:xfrm>
            <a:off x="6629400" y="609600"/>
            <a:ext cx="2273865" cy="1323439"/>
          </a:xfrm>
          <a:prstGeom prst="rect">
            <a:avLst/>
          </a:prstGeom>
          <a:noFill/>
          <a:ln>
            <a:solidFill>
              <a:schemeClr val="tx1"/>
            </a:solidFill>
          </a:ln>
        </p:spPr>
        <p:txBody>
          <a:bodyPr wrap="square" rtlCol="0">
            <a:spAutoFit/>
          </a:bodyPr>
          <a:lstStyle/>
          <a:p>
            <a:pPr algn="ctr"/>
            <a:r>
              <a:rPr lang="en-US" sz="2000" dirty="0" smtClean="0"/>
              <a:t>Bennett Psyhogeos</a:t>
            </a:r>
          </a:p>
          <a:p>
            <a:pPr algn="ctr"/>
            <a:r>
              <a:rPr lang="en-US" sz="2000" dirty="0" smtClean="0"/>
              <a:t>HR 329</a:t>
            </a:r>
          </a:p>
          <a:p>
            <a:pPr algn="ctr"/>
            <a:r>
              <a:rPr lang="en-US" sz="2000" dirty="0" smtClean="0"/>
              <a:t>Mr. Rabinowitz</a:t>
            </a:r>
          </a:p>
          <a:p>
            <a:pPr algn="ctr"/>
            <a:r>
              <a:rPr lang="en-US" sz="2000" dirty="0" smtClean="0"/>
              <a:t>March 14, 2011</a:t>
            </a:r>
            <a:endParaRPr lang="en-US" sz="2000" dirty="0"/>
          </a:p>
        </p:txBody>
      </p:sp>
      <p:pic>
        <p:nvPicPr>
          <p:cNvPr id="1034" name="Picture 10" descr="http://www.thespiritualsanctuary.org/Judaism/Titlescroll-Judaism.gif"/>
          <p:cNvPicPr>
            <a:picLocks noChangeAspect="1" noChangeArrowheads="1"/>
          </p:cNvPicPr>
          <p:nvPr/>
        </p:nvPicPr>
        <p:blipFill>
          <a:blip r:embed="rId4" cstate="print"/>
          <a:srcRect/>
          <a:stretch>
            <a:fillRect/>
          </a:stretch>
        </p:blipFill>
        <p:spPr bwMode="auto">
          <a:xfrm>
            <a:off x="5410200" y="4191000"/>
            <a:ext cx="3349852" cy="2362201"/>
          </a:xfrm>
          <a:prstGeom prst="rect">
            <a:avLst/>
          </a:prstGeom>
          <a:noFill/>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114800"/>
            <a:ext cx="41910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The </a:t>
            </a:r>
            <a:r>
              <a:rPr lang="en-US" b="1" u="sng" dirty="0" err="1" smtClean="0"/>
              <a:t>Tallit</a:t>
            </a:r>
            <a:endParaRPr lang="en-US" u="sng" dirty="0"/>
          </a:p>
          <a:p>
            <a:pPr lvl="0">
              <a:buFont typeface="Arial" pitchFamily="34" charset="0"/>
              <a:buChar char="•"/>
            </a:pPr>
            <a:r>
              <a:rPr lang="en-US" dirty="0" smtClean="0"/>
              <a:t>A four cornered garment worn during morning payers.</a:t>
            </a:r>
          </a:p>
        </p:txBody>
      </p:sp>
      <p:sp>
        <p:nvSpPr>
          <p:cNvPr id="9" name="TextBox 8"/>
          <p:cNvSpPr txBox="1"/>
          <p:nvPr/>
        </p:nvSpPr>
        <p:spPr>
          <a:xfrm>
            <a:off x="4572000" y="4114801"/>
            <a:ext cx="4343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The </a:t>
            </a:r>
            <a:r>
              <a:rPr lang="en-US" b="1" u="sng" dirty="0" err="1" smtClean="0"/>
              <a:t>Mezuzzah</a:t>
            </a:r>
            <a:r>
              <a:rPr lang="en-US" b="1" u="sng" dirty="0" smtClean="0"/>
              <a:t> </a:t>
            </a:r>
          </a:p>
          <a:p>
            <a:pPr lvl="0">
              <a:buFont typeface="Arial" pitchFamily="34" charset="0"/>
              <a:buChar char="•"/>
            </a:pPr>
            <a:r>
              <a:rPr lang="en-US" dirty="0" smtClean="0"/>
              <a:t>A sacred scroll written by hand.</a:t>
            </a:r>
          </a:p>
          <a:p>
            <a:pPr lvl="0">
              <a:buFont typeface="Arial" pitchFamily="34" charset="0"/>
              <a:buChar char="•"/>
            </a:pPr>
            <a:r>
              <a:rPr lang="en-US" dirty="0" smtClean="0"/>
              <a:t>Stored in a protective case.</a:t>
            </a:r>
          </a:p>
          <a:p>
            <a:pPr lvl="0">
              <a:buFont typeface="Arial" pitchFamily="34" charset="0"/>
              <a:buChar char="•"/>
            </a:pPr>
            <a:r>
              <a:rPr lang="en-US" dirty="0" smtClean="0"/>
              <a:t>The </a:t>
            </a:r>
            <a:r>
              <a:rPr lang="en-US" dirty="0" err="1" smtClean="0"/>
              <a:t>Mezuzzah</a:t>
            </a:r>
            <a:r>
              <a:rPr lang="en-US" dirty="0" smtClean="0"/>
              <a:t> is usually found on the right doorpost of most traditional Jewish homes.</a:t>
            </a:r>
          </a:p>
          <a:p>
            <a:pPr lvl="0">
              <a:buFont typeface="Arial" pitchFamily="34" charset="0"/>
              <a:buChar char="•"/>
            </a:pPr>
            <a:r>
              <a:rPr lang="en-US" dirty="0" smtClean="0"/>
              <a:t>Before the </a:t>
            </a:r>
            <a:r>
              <a:rPr lang="en-US" dirty="0" err="1" smtClean="0"/>
              <a:t>Mezuzzah</a:t>
            </a:r>
            <a:r>
              <a:rPr lang="en-US" dirty="0" smtClean="0"/>
              <a:t> is hung on the doorpost a blessing is said.</a:t>
            </a:r>
            <a:endParaRPr lang="en-US" dirty="0"/>
          </a:p>
        </p:txBody>
      </p:sp>
      <p:sp>
        <p:nvSpPr>
          <p:cNvPr id="10" name="TextBox 9"/>
          <p:cNvSpPr txBox="1"/>
          <p:nvPr/>
        </p:nvSpPr>
        <p:spPr>
          <a:xfrm>
            <a:off x="2895600" y="914400"/>
            <a:ext cx="33528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a:t>The </a:t>
            </a:r>
            <a:r>
              <a:rPr lang="en-US" b="1" u="sng" dirty="0" smtClean="0"/>
              <a:t>Menorah for </a:t>
            </a:r>
            <a:r>
              <a:rPr lang="en-US" b="1" u="sng" dirty="0" err="1" smtClean="0"/>
              <a:t>Chanukkah</a:t>
            </a:r>
            <a:endParaRPr lang="en-US" u="sng" dirty="0"/>
          </a:p>
          <a:p>
            <a:pPr lvl="0">
              <a:buFont typeface="Arial" pitchFamily="34" charset="0"/>
              <a:buChar char="•"/>
            </a:pPr>
            <a:r>
              <a:rPr lang="en-US" dirty="0" smtClean="0"/>
              <a:t>The menorah is the symbol of the Jewish holiday of </a:t>
            </a:r>
            <a:r>
              <a:rPr lang="en-US" dirty="0" err="1" smtClean="0"/>
              <a:t>Chanukkah</a:t>
            </a:r>
            <a:r>
              <a:rPr lang="en-US" dirty="0" smtClean="0"/>
              <a:t>.</a:t>
            </a:r>
          </a:p>
          <a:p>
            <a:pPr lvl="0">
              <a:buFont typeface="Arial" pitchFamily="34" charset="0"/>
              <a:buChar char="•"/>
            </a:pPr>
            <a:r>
              <a:rPr lang="en-US" dirty="0" smtClean="0"/>
              <a:t>The candelabra has eight-branches with a ninth branch for a so-called "helper" candle, called the Shamash.</a:t>
            </a:r>
          </a:p>
          <a:p>
            <a:pPr>
              <a:buFont typeface="Arial" pitchFamily="34" charset="0"/>
              <a:buChar char="•"/>
            </a:pPr>
            <a:r>
              <a:rPr lang="en-US" dirty="0" smtClean="0"/>
              <a:t>Each of the eight candles represent one of the eight nights of </a:t>
            </a:r>
            <a:r>
              <a:rPr lang="en-US" dirty="0" err="1" smtClean="0"/>
              <a:t>Chanukkah</a:t>
            </a:r>
            <a:r>
              <a:rPr lang="en-US" dirty="0" smtClean="0"/>
              <a:t>.</a:t>
            </a:r>
          </a:p>
        </p:txBody>
      </p:sp>
      <p:pic>
        <p:nvPicPr>
          <p:cNvPr id="5128" name="Picture 8" descr="File:Mezzuzah1.jpg">
            <a:hlinkClick r:id="rId3"/>
          </p:cNvPr>
          <p:cNvPicPr>
            <a:picLocks noChangeAspect="1" noChangeArrowheads="1"/>
          </p:cNvPicPr>
          <p:nvPr/>
        </p:nvPicPr>
        <p:blipFill>
          <a:blip r:embed="rId4" cstate="print"/>
          <a:srcRect/>
          <a:stretch>
            <a:fillRect/>
          </a:stretch>
        </p:blipFill>
        <p:spPr bwMode="auto">
          <a:xfrm>
            <a:off x="7315200" y="533400"/>
            <a:ext cx="1325698" cy="3286125"/>
          </a:xfrm>
          <a:prstGeom prst="rect">
            <a:avLst/>
          </a:prstGeom>
          <a:noFill/>
        </p:spPr>
      </p:pic>
      <p:pic>
        <p:nvPicPr>
          <p:cNvPr id="19458" name="Picture 2" descr="http://school.discoveryeducation.com/clipart/images/menorah.gif"/>
          <p:cNvPicPr>
            <a:picLocks noChangeAspect="1" noChangeArrowheads="1"/>
          </p:cNvPicPr>
          <p:nvPr/>
        </p:nvPicPr>
        <p:blipFill>
          <a:blip r:embed="rId5" cstate="print"/>
          <a:srcRect/>
          <a:stretch>
            <a:fillRect/>
          </a:stretch>
        </p:blipFill>
        <p:spPr bwMode="auto">
          <a:xfrm>
            <a:off x="457200" y="762000"/>
            <a:ext cx="1982476" cy="1905000"/>
          </a:xfrm>
          <a:prstGeom prst="rect">
            <a:avLst/>
          </a:prstGeom>
          <a:noFill/>
        </p:spPr>
      </p:pic>
      <p:sp>
        <p:nvSpPr>
          <p:cNvPr id="11" name="TextBox 10"/>
          <p:cNvSpPr txBox="1"/>
          <p:nvPr/>
        </p:nvSpPr>
        <p:spPr>
          <a:xfrm>
            <a:off x="2590800" y="101025"/>
            <a:ext cx="4054123" cy="584775"/>
          </a:xfrm>
          <a:prstGeom prst="rect">
            <a:avLst/>
          </a:prstGeom>
          <a:noFill/>
        </p:spPr>
        <p:txBody>
          <a:bodyPr wrap="none" rtlCol="0">
            <a:spAutoFit/>
          </a:bodyPr>
          <a:lstStyle/>
          <a:p>
            <a:r>
              <a:rPr lang="en-US" sz="3200" u="sng" dirty="0" smtClean="0"/>
              <a:t>1. Objects and Symbols</a:t>
            </a:r>
            <a:endParaRPr lang="en-US" sz="3200" u="sng" dirty="0"/>
          </a:p>
        </p:txBody>
      </p:sp>
      <p:pic>
        <p:nvPicPr>
          <p:cNvPr id="14340" name="Picture 4" descr="http://free-bitsela.com/gallery/main.php?g2_view=core.DownloadItem&amp;g2_itemId=2737&amp;g2_serialNumber=2"/>
          <p:cNvPicPr>
            <a:picLocks noChangeAspect="1" noChangeArrowheads="1"/>
          </p:cNvPicPr>
          <p:nvPr/>
        </p:nvPicPr>
        <p:blipFill>
          <a:blip r:embed="rId6" cstate="print"/>
          <a:srcRect/>
          <a:stretch>
            <a:fillRect/>
          </a:stretch>
        </p:blipFill>
        <p:spPr bwMode="auto">
          <a:xfrm>
            <a:off x="1600200" y="5257800"/>
            <a:ext cx="1304925" cy="1428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3808274"/>
            <a:ext cx="419100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Moses</a:t>
            </a:r>
            <a:endParaRPr lang="en-US" u="sng" dirty="0"/>
          </a:p>
          <a:p>
            <a:pPr lvl="0">
              <a:buFont typeface="Arial" pitchFamily="34" charset="0"/>
              <a:buChar char="•"/>
            </a:pPr>
            <a:r>
              <a:rPr lang="en-US" dirty="0" smtClean="0"/>
              <a:t>A great man who challenged the Pharaoh and army of Egypt in order to deliver the Hebrews (the descendants of Abraham) out of slavery in Egypt and bring them into freedom and back to the Promised Land.</a:t>
            </a:r>
          </a:p>
          <a:p>
            <a:pPr lvl="0">
              <a:buFont typeface="Arial" pitchFamily="34" charset="0"/>
              <a:buChar char="•"/>
            </a:pPr>
            <a:r>
              <a:rPr lang="en-US" dirty="0" smtClean="0"/>
              <a:t>God spoke to Moses and he wrote the Torah.</a:t>
            </a:r>
          </a:p>
        </p:txBody>
      </p:sp>
      <p:sp>
        <p:nvSpPr>
          <p:cNvPr id="10" name="TextBox 9"/>
          <p:cNvSpPr txBox="1"/>
          <p:nvPr/>
        </p:nvSpPr>
        <p:spPr>
          <a:xfrm>
            <a:off x="685800" y="1570672"/>
            <a:ext cx="335280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Abraham</a:t>
            </a:r>
            <a:endParaRPr lang="en-US" u="sng" dirty="0"/>
          </a:p>
          <a:p>
            <a:pPr lvl="0">
              <a:buFont typeface="Arial" pitchFamily="34" charset="0"/>
              <a:buChar char="•"/>
            </a:pPr>
            <a:r>
              <a:rPr lang="en-US" dirty="0" smtClean="0"/>
              <a:t>Abraham was a holy man</a:t>
            </a:r>
          </a:p>
          <a:p>
            <a:pPr lvl="0">
              <a:buFont typeface="Arial" pitchFamily="34" charset="0"/>
              <a:buChar char="•"/>
            </a:pPr>
            <a:r>
              <a:rPr lang="en-US" dirty="0" smtClean="0"/>
              <a:t>He believed in 1 God.</a:t>
            </a:r>
          </a:p>
          <a:p>
            <a:pPr lvl="0">
              <a:buFont typeface="Arial" pitchFamily="34" charset="0"/>
              <a:buChar char="•"/>
            </a:pPr>
            <a:r>
              <a:rPr lang="en-US" dirty="0" smtClean="0"/>
              <a:t>God told Abraham to leave the city and his relatives, to go to a holy land.</a:t>
            </a:r>
          </a:p>
        </p:txBody>
      </p:sp>
      <p:sp>
        <p:nvSpPr>
          <p:cNvPr id="11" name="TextBox 10"/>
          <p:cNvSpPr txBox="1"/>
          <p:nvPr/>
        </p:nvSpPr>
        <p:spPr>
          <a:xfrm>
            <a:off x="2695340" y="101025"/>
            <a:ext cx="3272819" cy="584775"/>
          </a:xfrm>
          <a:prstGeom prst="rect">
            <a:avLst/>
          </a:prstGeom>
          <a:noFill/>
        </p:spPr>
        <p:txBody>
          <a:bodyPr wrap="none" rtlCol="0">
            <a:spAutoFit/>
          </a:bodyPr>
          <a:lstStyle/>
          <a:p>
            <a:r>
              <a:rPr lang="en-US" sz="3200" u="sng" dirty="0" smtClean="0"/>
              <a:t>2. Stories of Origin</a:t>
            </a:r>
            <a:endParaRPr lang="en-US" sz="3200" u="sng" dirty="0"/>
          </a:p>
        </p:txBody>
      </p:sp>
      <p:pic>
        <p:nvPicPr>
          <p:cNvPr id="2052" name="Picture 4" descr="http://www.nvcc.edu/home/lshulman/Religions/Judaism/moses.gif"/>
          <p:cNvPicPr>
            <a:picLocks noChangeAspect="1" noChangeArrowheads="1"/>
          </p:cNvPicPr>
          <p:nvPr/>
        </p:nvPicPr>
        <p:blipFill>
          <a:blip r:embed="rId3" cstate="print"/>
          <a:srcRect/>
          <a:stretch>
            <a:fillRect/>
          </a:stretch>
        </p:blipFill>
        <p:spPr bwMode="auto">
          <a:xfrm>
            <a:off x="7467600" y="228600"/>
            <a:ext cx="1447800" cy="1348585"/>
          </a:xfrm>
          <a:prstGeom prst="rect">
            <a:avLst/>
          </a:prstGeom>
          <a:noFill/>
        </p:spPr>
      </p:pic>
      <p:pic>
        <p:nvPicPr>
          <p:cNvPr id="12292" name="Picture 4" descr="http://www.bookofmormonposters.com/images/people174.jpg"/>
          <p:cNvPicPr>
            <a:picLocks noChangeAspect="1" noChangeArrowheads="1"/>
          </p:cNvPicPr>
          <p:nvPr/>
        </p:nvPicPr>
        <p:blipFill>
          <a:blip r:embed="rId4" cstate="print"/>
          <a:srcRect/>
          <a:stretch>
            <a:fillRect/>
          </a:stretch>
        </p:blipFill>
        <p:spPr bwMode="auto">
          <a:xfrm>
            <a:off x="7467600" y="5181600"/>
            <a:ext cx="1447800" cy="1428666"/>
          </a:xfrm>
          <a:prstGeom prst="rect">
            <a:avLst/>
          </a:prstGeom>
          <a:noFill/>
        </p:spPr>
      </p:pic>
      <p:pic>
        <p:nvPicPr>
          <p:cNvPr id="12294" name="Picture 6" descr="http://www.dn.anglican.org.nz/resources/liturgical/arts/clipart/bible/Abraham%20&amp;%20Issac.bmp"/>
          <p:cNvPicPr>
            <a:picLocks noChangeAspect="1" noChangeArrowheads="1"/>
          </p:cNvPicPr>
          <p:nvPr/>
        </p:nvPicPr>
        <p:blipFill>
          <a:blip r:embed="rId5" cstate="print"/>
          <a:srcRect/>
          <a:stretch>
            <a:fillRect/>
          </a:stretch>
        </p:blipFill>
        <p:spPr bwMode="auto">
          <a:xfrm>
            <a:off x="7620000" y="2743200"/>
            <a:ext cx="1301578" cy="121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495800"/>
            <a:ext cx="419100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err="1" smtClean="0"/>
              <a:t>Tanakh</a:t>
            </a:r>
            <a:endParaRPr lang="en-US" u="sng" dirty="0"/>
          </a:p>
          <a:p>
            <a:pPr lvl="0">
              <a:buFont typeface="Arial" pitchFamily="34" charset="0"/>
              <a:buChar char="•"/>
            </a:pPr>
            <a:r>
              <a:rPr lang="en-US" dirty="0" smtClean="0"/>
              <a:t>The </a:t>
            </a:r>
            <a:r>
              <a:rPr lang="en-US" dirty="0" err="1" smtClean="0"/>
              <a:t>Tanakh</a:t>
            </a:r>
            <a:r>
              <a:rPr lang="en-US" dirty="0" smtClean="0"/>
              <a:t> is the Hebrew Bible, the sacred text. The first five books of the </a:t>
            </a:r>
            <a:r>
              <a:rPr lang="en-US" dirty="0" err="1" smtClean="0"/>
              <a:t>Tanakh</a:t>
            </a:r>
            <a:r>
              <a:rPr lang="en-US" dirty="0" smtClean="0"/>
              <a:t> are made up of the Torah, the core sacred writings of the ancient Jews.</a:t>
            </a:r>
          </a:p>
          <a:p>
            <a:pPr lvl="0">
              <a:buFont typeface="Arial" pitchFamily="34" charset="0"/>
              <a:buChar char="•"/>
            </a:pPr>
            <a:r>
              <a:rPr lang="en-US" dirty="0" smtClean="0"/>
              <a:t>This also includes Prophets and Writings.</a:t>
            </a:r>
          </a:p>
        </p:txBody>
      </p:sp>
      <p:sp>
        <p:nvSpPr>
          <p:cNvPr id="10" name="TextBox 9"/>
          <p:cNvSpPr txBox="1"/>
          <p:nvPr/>
        </p:nvSpPr>
        <p:spPr>
          <a:xfrm>
            <a:off x="5257800" y="838200"/>
            <a:ext cx="33528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Torah</a:t>
            </a:r>
            <a:endParaRPr lang="en-US" u="sng" dirty="0"/>
          </a:p>
          <a:p>
            <a:pPr lvl="0">
              <a:buFont typeface="Arial" pitchFamily="34" charset="0"/>
              <a:buChar char="•"/>
            </a:pPr>
            <a:r>
              <a:rPr lang="en-US" dirty="0" smtClean="0"/>
              <a:t>Torah is the first five books of the Bible</a:t>
            </a:r>
          </a:p>
          <a:p>
            <a:pPr lvl="0">
              <a:buFont typeface="Arial" pitchFamily="34" charset="0"/>
              <a:buChar char="•"/>
            </a:pPr>
            <a:r>
              <a:rPr lang="en-US" dirty="0" smtClean="0"/>
              <a:t>Torah means teaching or law.</a:t>
            </a:r>
          </a:p>
          <a:p>
            <a:pPr lvl="0">
              <a:buFont typeface="Arial" pitchFamily="34" charset="0"/>
              <a:buChar char="•"/>
            </a:pPr>
            <a:r>
              <a:rPr lang="en-US" dirty="0" smtClean="0"/>
              <a:t>Torah was given to Moses in written form with oral commentary.</a:t>
            </a:r>
          </a:p>
          <a:p>
            <a:pPr lvl="0">
              <a:buFont typeface="Arial" pitchFamily="34" charset="0"/>
              <a:buChar char="•"/>
            </a:pPr>
            <a:r>
              <a:rPr lang="en-US" dirty="0" smtClean="0"/>
              <a:t>The word of God and the Jewish Holy book.</a:t>
            </a:r>
          </a:p>
          <a:p>
            <a:pPr lvl="0">
              <a:buFont typeface="Arial" pitchFamily="34" charset="0"/>
              <a:buChar char="•"/>
            </a:pPr>
            <a:r>
              <a:rPr lang="en-US" dirty="0" smtClean="0"/>
              <a:t>Within the Torah are 613 Commandments called </a:t>
            </a:r>
            <a:r>
              <a:rPr lang="en-US" dirty="0" err="1" smtClean="0"/>
              <a:t>Mitzvots</a:t>
            </a:r>
            <a:r>
              <a:rPr lang="en-US" dirty="0" smtClean="0"/>
              <a:t>.</a:t>
            </a:r>
          </a:p>
          <a:p>
            <a:pPr lvl="0">
              <a:buFont typeface="Arial" pitchFamily="34" charset="0"/>
              <a:buChar char="•"/>
            </a:pPr>
            <a:r>
              <a:rPr lang="en-US" dirty="0" smtClean="0"/>
              <a:t>Written in Hebrew on a scroll made of animal skin.</a:t>
            </a:r>
          </a:p>
          <a:p>
            <a:pPr lvl="0">
              <a:buFont typeface="Arial" pitchFamily="34" charset="0"/>
              <a:buChar char="•"/>
            </a:pPr>
            <a:r>
              <a:rPr lang="en-US" dirty="0" smtClean="0"/>
              <a:t>The Torah is so holy no one is to touch it with their hand.</a:t>
            </a:r>
          </a:p>
        </p:txBody>
      </p:sp>
      <p:sp>
        <p:nvSpPr>
          <p:cNvPr id="11" name="TextBox 10"/>
          <p:cNvSpPr txBox="1"/>
          <p:nvPr/>
        </p:nvSpPr>
        <p:spPr>
          <a:xfrm>
            <a:off x="2985369" y="101025"/>
            <a:ext cx="2830390" cy="584775"/>
          </a:xfrm>
          <a:prstGeom prst="rect">
            <a:avLst/>
          </a:prstGeom>
          <a:noFill/>
        </p:spPr>
        <p:txBody>
          <a:bodyPr wrap="none" rtlCol="0">
            <a:spAutoFit/>
          </a:bodyPr>
          <a:lstStyle/>
          <a:p>
            <a:r>
              <a:rPr lang="en-US" sz="3200" u="sng" dirty="0" smtClean="0"/>
              <a:t>3. Holy Writings</a:t>
            </a:r>
            <a:endParaRPr lang="en-US" sz="3200" u="sng" dirty="0"/>
          </a:p>
        </p:txBody>
      </p:sp>
      <p:pic>
        <p:nvPicPr>
          <p:cNvPr id="10242" name="Picture 2" descr="http://www.lvnertamid.org/clientuploads/Holidays/torah_star.gif"/>
          <p:cNvPicPr>
            <a:picLocks noChangeAspect="1" noChangeArrowheads="1"/>
          </p:cNvPicPr>
          <p:nvPr/>
        </p:nvPicPr>
        <p:blipFill>
          <a:blip r:embed="rId3" cstate="print"/>
          <a:srcRect/>
          <a:stretch>
            <a:fillRect/>
          </a:stretch>
        </p:blipFill>
        <p:spPr bwMode="auto">
          <a:xfrm>
            <a:off x="276225" y="1066800"/>
            <a:ext cx="2619375" cy="2733675"/>
          </a:xfrm>
          <a:prstGeom prst="rect">
            <a:avLst/>
          </a:prstGeom>
          <a:noFill/>
        </p:spPr>
      </p:pic>
      <p:pic>
        <p:nvPicPr>
          <p:cNvPr id="10244" name="Picture 4" descr="See full size image">
            <a:hlinkClick r:id="rId4"/>
          </p:cNvPr>
          <p:cNvPicPr>
            <a:picLocks noChangeAspect="1" noChangeArrowheads="1"/>
          </p:cNvPicPr>
          <p:nvPr/>
        </p:nvPicPr>
        <p:blipFill>
          <a:blip r:embed="rId5" cstate="print"/>
          <a:srcRect/>
          <a:stretch>
            <a:fillRect/>
          </a:stretch>
        </p:blipFill>
        <p:spPr bwMode="auto">
          <a:xfrm>
            <a:off x="6705600" y="5257800"/>
            <a:ext cx="1026795" cy="13922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00600" y="2895600"/>
            <a:ext cx="419100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Three Branches of Judaism</a:t>
            </a:r>
            <a:endParaRPr lang="en-US" u="sng" dirty="0"/>
          </a:p>
          <a:p>
            <a:pPr>
              <a:buFont typeface="Arial" pitchFamily="34" charset="0"/>
              <a:buChar char="•"/>
            </a:pPr>
            <a:r>
              <a:rPr lang="en-US" dirty="0" smtClean="0"/>
              <a:t>Orthodox- Commandments come directly from God.</a:t>
            </a:r>
          </a:p>
          <a:p>
            <a:pPr>
              <a:buFont typeface="Arial" pitchFamily="34" charset="0"/>
              <a:buChar char="•"/>
            </a:pPr>
            <a:r>
              <a:rPr lang="en-US" dirty="0" smtClean="0"/>
              <a:t>Conservative- Many Commandments should be followed and some can be ignored.</a:t>
            </a:r>
          </a:p>
          <a:p>
            <a:pPr>
              <a:buFont typeface="Arial" pitchFamily="34" charset="0"/>
              <a:buChar char="•"/>
            </a:pPr>
            <a:r>
              <a:rPr lang="en-US" dirty="0" smtClean="0"/>
              <a:t>Reform- Some Commandments are just not needed and don’t need to be followed.</a:t>
            </a:r>
          </a:p>
        </p:txBody>
      </p:sp>
      <p:sp>
        <p:nvSpPr>
          <p:cNvPr id="10" name="TextBox 9"/>
          <p:cNvSpPr txBox="1"/>
          <p:nvPr/>
        </p:nvSpPr>
        <p:spPr>
          <a:xfrm>
            <a:off x="152400" y="968276"/>
            <a:ext cx="3352800"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Core Beliefs</a:t>
            </a:r>
          </a:p>
          <a:p>
            <a:pPr>
              <a:buFont typeface="Arial" pitchFamily="34" charset="0"/>
              <a:buChar char="•"/>
            </a:pPr>
            <a:r>
              <a:rPr lang="en-US" dirty="0" smtClean="0"/>
              <a:t>Judaism believes in one God – monotheism.</a:t>
            </a:r>
            <a:endParaRPr lang="en-US" u="sng" dirty="0"/>
          </a:p>
          <a:p>
            <a:pPr lvl="0">
              <a:buFont typeface="Arial" pitchFamily="34" charset="0"/>
              <a:buChar char="•"/>
            </a:pPr>
            <a:r>
              <a:rPr lang="en-US" dirty="0" smtClean="0"/>
              <a:t>Jewish people believe that the Messiah has not come yet.</a:t>
            </a:r>
          </a:p>
          <a:p>
            <a:pPr lvl="0">
              <a:buFont typeface="Arial" pitchFamily="34" charset="0"/>
              <a:buChar char="•"/>
            </a:pPr>
            <a:r>
              <a:rPr lang="en-US" dirty="0" smtClean="0"/>
              <a:t>Every human is created in God’s own image.</a:t>
            </a:r>
          </a:p>
          <a:p>
            <a:pPr lvl="0">
              <a:buFont typeface="Arial" pitchFamily="34" charset="0"/>
              <a:buChar char="•"/>
            </a:pPr>
            <a:r>
              <a:rPr lang="en-US" dirty="0" smtClean="0"/>
              <a:t>Torah is the most important text.</a:t>
            </a:r>
          </a:p>
          <a:p>
            <a:pPr lvl="0">
              <a:buFont typeface="Arial" pitchFamily="34" charset="0"/>
              <a:buChar char="•"/>
            </a:pPr>
            <a:r>
              <a:rPr lang="en-US" dirty="0" smtClean="0"/>
              <a:t>Pray 3 times per day.</a:t>
            </a:r>
          </a:p>
          <a:p>
            <a:pPr lvl="0">
              <a:buFont typeface="Arial" pitchFamily="34" charset="0"/>
              <a:buChar char="•"/>
            </a:pPr>
            <a:r>
              <a:rPr lang="en-US" dirty="0" smtClean="0"/>
              <a:t>Give part of their income to charity called </a:t>
            </a:r>
            <a:r>
              <a:rPr lang="en-US" dirty="0" err="1" smtClean="0"/>
              <a:t>Tzedakah</a:t>
            </a:r>
            <a:r>
              <a:rPr lang="en-US" dirty="0" smtClean="0"/>
              <a:t>.</a:t>
            </a:r>
          </a:p>
          <a:p>
            <a:pPr lvl="0">
              <a:buFont typeface="Arial" pitchFamily="34" charset="0"/>
              <a:buChar char="•"/>
            </a:pPr>
            <a:r>
              <a:rPr lang="en-US" dirty="0" smtClean="0"/>
              <a:t>Rest on the Sabbath.</a:t>
            </a:r>
          </a:p>
        </p:txBody>
      </p:sp>
      <p:sp>
        <p:nvSpPr>
          <p:cNvPr id="11" name="TextBox 10"/>
          <p:cNvSpPr txBox="1"/>
          <p:nvPr/>
        </p:nvSpPr>
        <p:spPr>
          <a:xfrm>
            <a:off x="2955388" y="101025"/>
            <a:ext cx="2555571" cy="584775"/>
          </a:xfrm>
          <a:prstGeom prst="rect">
            <a:avLst/>
          </a:prstGeom>
          <a:noFill/>
        </p:spPr>
        <p:txBody>
          <a:bodyPr wrap="none" rtlCol="0">
            <a:spAutoFit/>
          </a:bodyPr>
          <a:lstStyle/>
          <a:p>
            <a:r>
              <a:rPr lang="en-US" sz="3200" u="sng" dirty="0" smtClean="0"/>
              <a:t>4. Core Beliefs</a:t>
            </a:r>
            <a:endParaRPr lang="en-US" sz="3200" u="sng" dirty="0"/>
          </a:p>
        </p:txBody>
      </p:sp>
      <p:pic>
        <p:nvPicPr>
          <p:cNvPr id="8194" name="Picture 2" descr="http://www.mydecomart.com/items/full_items/mtx35306-cho.jpg"/>
          <p:cNvPicPr>
            <a:picLocks noChangeAspect="1" noChangeArrowheads="1"/>
          </p:cNvPicPr>
          <p:nvPr/>
        </p:nvPicPr>
        <p:blipFill>
          <a:blip r:embed="rId3" cstate="print"/>
          <a:srcRect/>
          <a:stretch>
            <a:fillRect/>
          </a:stretch>
        </p:blipFill>
        <p:spPr bwMode="auto">
          <a:xfrm>
            <a:off x="6248400" y="5257800"/>
            <a:ext cx="1219200" cy="1219200"/>
          </a:xfrm>
          <a:prstGeom prst="rect">
            <a:avLst/>
          </a:prstGeom>
          <a:noFill/>
        </p:spPr>
      </p:pic>
      <p:pic>
        <p:nvPicPr>
          <p:cNvPr id="8198" name="Picture 6" descr="http://www1.free-clipart.net/gallery2/clipart/Religion/Objects_And_Symbols/Star_of_David_1.jpg"/>
          <p:cNvPicPr>
            <a:picLocks noChangeAspect="1" noChangeArrowheads="1"/>
          </p:cNvPicPr>
          <p:nvPr/>
        </p:nvPicPr>
        <p:blipFill>
          <a:blip r:embed="rId4" cstate="print"/>
          <a:srcRect/>
          <a:stretch>
            <a:fillRect/>
          </a:stretch>
        </p:blipFill>
        <p:spPr bwMode="auto">
          <a:xfrm>
            <a:off x="1143000" y="5181600"/>
            <a:ext cx="1428750" cy="14954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7200" y="4085272"/>
            <a:ext cx="4191000"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Western Wall</a:t>
            </a:r>
            <a:endParaRPr lang="en-US" u="sng" dirty="0"/>
          </a:p>
          <a:p>
            <a:pPr lvl="0">
              <a:buFont typeface="Arial" pitchFamily="34" charset="0"/>
              <a:buChar char="•"/>
            </a:pPr>
            <a:r>
              <a:rPr lang="en-US" dirty="0" smtClean="0"/>
              <a:t>Located in the Old City of Jerusalem.</a:t>
            </a:r>
          </a:p>
          <a:p>
            <a:pPr lvl="0">
              <a:buFont typeface="Arial" pitchFamily="34" charset="0"/>
              <a:buChar char="•"/>
            </a:pPr>
            <a:r>
              <a:rPr lang="en-US" dirty="0" smtClean="0"/>
              <a:t>The section of the Western supporting wall of the Temple Mount.</a:t>
            </a:r>
          </a:p>
          <a:p>
            <a:pPr lvl="0">
              <a:buFont typeface="Arial" pitchFamily="34" charset="0"/>
              <a:buChar char="•"/>
            </a:pPr>
            <a:r>
              <a:rPr lang="en-US" dirty="0" smtClean="0"/>
              <a:t>The most sacred spot in Judaism.</a:t>
            </a:r>
          </a:p>
        </p:txBody>
      </p:sp>
      <p:sp>
        <p:nvSpPr>
          <p:cNvPr id="10" name="TextBox 9"/>
          <p:cNvSpPr txBox="1"/>
          <p:nvPr/>
        </p:nvSpPr>
        <p:spPr>
          <a:xfrm>
            <a:off x="4267200" y="914400"/>
            <a:ext cx="3352800"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Synagogue</a:t>
            </a:r>
            <a:endParaRPr lang="en-US" u="sng" dirty="0" smtClean="0"/>
          </a:p>
          <a:p>
            <a:pPr lvl="0">
              <a:buFont typeface="Arial" pitchFamily="34" charset="0"/>
              <a:buChar char="•"/>
            </a:pPr>
            <a:r>
              <a:rPr lang="en-US" dirty="0" smtClean="0"/>
              <a:t>The Jewish house of worship.</a:t>
            </a:r>
          </a:p>
          <a:p>
            <a:pPr lvl="0">
              <a:buFont typeface="Arial" pitchFamily="34" charset="0"/>
              <a:buChar char="•"/>
            </a:pPr>
            <a:r>
              <a:rPr lang="en-US" dirty="0" smtClean="0"/>
              <a:t>Also serves as a community center and education center.</a:t>
            </a:r>
          </a:p>
          <a:p>
            <a:pPr lvl="0">
              <a:buFont typeface="Arial" pitchFamily="34" charset="0"/>
              <a:buChar char="•"/>
            </a:pPr>
            <a:r>
              <a:rPr lang="en-US" dirty="0" smtClean="0"/>
              <a:t>The Rabbi is the religious leader.</a:t>
            </a:r>
          </a:p>
          <a:p>
            <a:pPr lvl="0">
              <a:buFont typeface="Arial" pitchFamily="34" charset="0"/>
              <a:buChar char="•"/>
            </a:pPr>
            <a:r>
              <a:rPr lang="en-US" dirty="0" smtClean="0"/>
              <a:t>The Rabbi speaks about parts of the Torah.</a:t>
            </a:r>
          </a:p>
          <a:p>
            <a:pPr lvl="0">
              <a:buFont typeface="Arial" pitchFamily="34" charset="0"/>
              <a:buChar char="•"/>
            </a:pPr>
            <a:r>
              <a:rPr lang="en-US" dirty="0" smtClean="0"/>
              <a:t>Cantor sings and chants prayers and reads from the Torah.</a:t>
            </a:r>
          </a:p>
        </p:txBody>
      </p:sp>
      <p:sp>
        <p:nvSpPr>
          <p:cNvPr id="11" name="TextBox 10"/>
          <p:cNvSpPr txBox="1"/>
          <p:nvPr/>
        </p:nvSpPr>
        <p:spPr>
          <a:xfrm>
            <a:off x="1981200" y="101025"/>
            <a:ext cx="5899179" cy="584775"/>
          </a:xfrm>
          <a:prstGeom prst="rect">
            <a:avLst/>
          </a:prstGeom>
          <a:noFill/>
        </p:spPr>
        <p:txBody>
          <a:bodyPr wrap="none" rtlCol="0">
            <a:spAutoFit/>
          </a:bodyPr>
          <a:lstStyle/>
          <a:p>
            <a:r>
              <a:rPr lang="en-US" sz="3200" u="sng" dirty="0" smtClean="0"/>
              <a:t>5. Holy Places &amp; Places of Worship</a:t>
            </a:r>
            <a:endParaRPr lang="en-US" sz="3200" u="sng" dirty="0"/>
          </a:p>
        </p:txBody>
      </p:sp>
      <p:sp>
        <p:nvSpPr>
          <p:cNvPr id="7" name="TextBox 6"/>
          <p:cNvSpPr txBox="1"/>
          <p:nvPr/>
        </p:nvSpPr>
        <p:spPr>
          <a:xfrm>
            <a:off x="304800" y="4105870"/>
            <a:ext cx="33528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Jerusalem</a:t>
            </a:r>
          </a:p>
          <a:p>
            <a:pPr>
              <a:buFont typeface="Arial" pitchFamily="34" charset="0"/>
              <a:buChar char="•"/>
            </a:pPr>
            <a:r>
              <a:rPr lang="en-US" dirty="0" smtClean="0"/>
              <a:t>Capital of Israel.</a:t>
            </a:r>
            <a:endParaRPr lang="en-US" u="sng" dirty="0"/>
          </a:p>
          <a:p>
            <a:pPr lvl="0">
              <a:buFont typeface="Arial" pitchFamily="34" charset="0"/>
              <a:buChar char="•"/>
            </a:pPr>
            <a:r>
              <a:rPr lang="en-US" dirty="0" smtClean="0"/>
              <a:t>The Holy City of Judaism</a:t>
            </a:r>
          </a:p>
        </p:txBody>
      </p:sp>
      <p:pic>
        <p:nvPicPr>
          <p:cNvPr id="6146" name="Picture 2" descr="http://www.wellesley.k12.ma.us/wms/hamilton/Virtual_Synagogue/media/synagogue.jpg"/>
          <p:cNvPicPr>
            <a:picLocks noChangeAspect="1" noChangeArrowheads="1"/>
          </p:cNvPicPr>
          <p:nvPr/>
        </p:nvPicPr>
        <p:blipFill>
          <a:blip r:embed="rId3" cstate="print"/>
          <a:srcRect/>
          <a:stretch>
            <a:fillRect/>
          </a:stretch>
        </p:blipFill>
        <p:spPr bwMode="auto">
          <a:xfrm>
            <a:off x="292100" y="1016015"/>
            <a:ext cx="2755900" cy="2571735"/>
          </a:xfrm>
          <a:prstGeom prst="rect">
            <a:avLst/>
          </a:prstGeom>
          <a:noFill/>
        </p:spPr>
      </p:pic>
      <p:pic>
        <p:nvPicPr>
          <p:cNvPr id="6152" name="Picture 8" descr="http://www.vectorart.com/webart/products/42829E.GIF"/>
          <p:cNvPicPr>
            <a:picLocks noChangeAspect="1" noChangeArrowheads="1"/>
          </p:cNvPicPr>
          <p:nvPr/>
        </p:nvPicPr>
        <p:blipFill>
          <a:blip r:embed="rId4" cstate="print"/>
          <a:srcRect/>
          <a:stretch>
            <a:fillRect/>
          </a:stretch>
        </p:blipFill>
        <p:spPr bwMode="auto">
          <a:xfrm>
            <a:off x="2743200" y="5105400"/>
            <a:ext cx="1343025" cy="1590675"/>
          </a:xfrm>
          <a:prstGeom prst="rect">
            <a:avLst/>
          </a:prstGeom>
          <a:noFill/>
        </p:spPr>
      </p:pic>
      <p:pic>
        <p:nvPicPr>
          <p:cNvPr id="6154" name="Picture 10" descr="http://www.supercoloring.com/wp-content/thumbnail/2009_01/rosh-hashanah-2-coloring-page.gif"/>
          <p:cNvPicPr>
            <a:picLocks noChangeAspect="1" noChangeArrowheads="1"/>
          </p:cNvPicPr>
          <p:nvPr/>
        </p:nvPicPr>
        <p:blipFill>
          <a:blip r:embed="rId5" cstate="print"/>
          <a:srcRect/>
          <a:stretch>
            <a:fillRect/>
          </a:stretch>
        </p:blipFill>
        <p:spPr bwMode="auto">
          <a:xfrm>
            <a:off x="7924800" y="228600"/>
            <a:ext cx="1167791" cy="13874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114800"/>
            <a:ext cx="419100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Bar </a:t>
            </a:r>
            <a:r>
              <a:rPr lang="en-US" b="1" u="sng" dirty="0" err="1" smtClean="0"/>
              <a:t>Mitvah</a:t>
            </a:r>
            <a:endParaRPr lang="en-US" u="sng" dirty="0"/>
          </a:p>
          <a:p>
            <a:pPr lvl="0">
              <a:buFont typeface="Arial" pitchFamily="34" charset="0"/>
              <a:buChar char="•"/>
            </a:pPr>
            <a:r>
              <a:rPr lang="en-US" dirty="0" smtClean="0"/>
              <a:t>The child who is coming of age.</a:t>
            </a:r>
          </a:p>
          <a:p>
            <a:pPr lvl="0">
              <a:buFont typeface="Arial" pitchFamily="34" charset="0"/>
              <a:buChar char="•"/>
            </a:pPr>
            <a:r>
              <a:rPr lang="en-US" dirty="0" smtClean="0"/>
              <a:t>A Jewish boy automatically becomes a bar mitzvah when he reaches the age of 13 years and 1 day, and a girl upon reaching the age of 12 years and 1 day.</a:t>
            </a:r>
          </a:p>
          <a:p>
            <a:pPr lvl="0">
              <a:buFont typeface="Arial" pitchFamily="34" charset="0"/>
              <a:buChar char="•"/>
            </a:pPr>
            <a:r>
              <a:rPr lang="en-US" dirty="0" smtClean="0"/>
              <a:t>Allows the right to lead religious services.</a:t>
            </a:r>
          </a:p>
          <a:p>
            <a:pPr lvl="0">
              <a:buFont typeface="Arial" pitchFamily="34" charset="0"/>
              <a:buChar char="•"/>
            </a:pPr>
            <a:r>
              <a:rPr lang="en-US" dirty="0" smtClean="0"/>
              <a:t>The age is marked by a celebration.</a:t>
            </a:r>
          </a:p>
        </p:txBody>
      </p:sp>
      <p:sp>
        <p:nvSpPr>
          <p:cNvPr id="9" name="TextBox 8"/>
          <p:cNvSpPr txBox="1"/>
          <p:nvPr/>
        </p:nvSpPr>
        <p:spPr>
          <a:xfrm>
            <a:off x="4572000" y="4114801"/>
            <a:ext cx="43434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err="1" smtClean="0"/>
              <a:t>B'rit</a:t>
            </a:r>
            <a:r>
              <a:rPr lang="en-US" b="1" u="sng" dirty="0" smtClean="0"/>
              <a:t> </a:t>
            </a:r>
            <a:r>
              <a:rPr lang="en-US" b="1" u="sng" dirty="0" err="1" smtClean="0"/>
              <a:t>Milah</a:t>
            </a:r>
            <a:endParaRPr lang="en-US" b="1" u="sng" dirty="0" smtClean="0"/>
          </a:p>
          <a:p>
            <a:pPr>
              <a:buFont typeface="Arial" pitchFamily="34" charset="0"/>
              <a:buChar char="•"/>
            </a:pPr>
            <a:r>
              <a:rPr lang="en-US" dirty="0" smtClean="0"/>
              <a:t>A baby boy is </a:t>
            </a:r>
            <a:r>
              <a:rPr lang="en-US" dirty="0" err="1" smtClean="0"/>
              <a:t>circumcisized</a:t>
            </a:r>
            <a:endParaRPr lang="en-US" dirty="0" smtClean="0"/>
          </a:p>
          <a:p>
            <a:pPr lvl="0">
              <a:buFont typeface="Arial" pitchFamily="34" charset="0"/>
              <a:buChar char="•"/>
            </a:pPr>
            <a:r>
              <a:rPr lang="en-US" dirty="0" smtClean="0"/>
              <a:t>This happens on the eighth day after birth.</a:t>
            </a:r>
          </a:p>
        </p:txBody>
      </p:sp>
      <p:sp>
        <p:nvSpPr>
          <p:cNvPr id="10" name="TextBox 9"/>
          <p:cNvSpPr txBox="1"/>
          <p:nvPr/>
        </p:nvSpPr>
        <p:spPr>
          <a:xfrm>
            <a:off x="2895600" y="914400"/>
            <a:ext cx="2743200"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err="1" smtClean="0"/>
              <a:t>Kiddushin</a:t>
            </a:r>
            <a:endParaRPr lang="en-US" b="1" u="sng" dirty="0" smtClean="0"/>
          </a:p>
          <a:p>
            <a:pPr>
              <a:buFont typeface="Arial" pitchFamily="34" charset="0"/>
              <a:buChar char="•"/>
            </a:pPr>
            <a:r>
              <a:rPr lang="en-US" dirty="0" smtClean="0"/>
              <a:t>Marriage</a:t>
            </a:r>
          </a:p>
          <a:p>
            <a:pPr lvl="0">
              <a:buFont typeface="Arial" pitchFamily="34" charset="0"/>
              <a:buChar char="•"/>
            </a:pPr>
            <a:r>
              <a:rPr lang="en-US" dirty="0" smtClean="0"/>
              <a:t>The </a:t>
            </a:r>
            <a:r>
              <a:rPr lang="en-US" dirty="0" err="1" smtClean="0"/>
              <a:t>Ketubah</a:t>
            </a:r>
            <a:r>
              <a:rPr lang="en-US" dirty="0" smtClean="0"/>
              <a:t> is a marriage contract that is signed by the Bride and Groom in front of two witnesses.</a:t>
            </a:r>
          </a:p>
          <a:p>
            <a:pPr lvl="0">
              <a:buFont typeface="Arial" pitchFamily="34" charset="0"/>
              <a:buChar char="•"/>
            </a:pPr>
            <a:r>
              <a:rPr lang="en-US" dirty="0" err="1" smtClean="0"/>
              <a:t>Ketubah</a:t>
            </a:r>
            <a:r>
              <a:rPr lang="en-US" dirty="0" smtClean="0"/>
              <a:t> says what will be the bride and grooms responsibilities.</a:t>
            </a:r>
          </a:p>
        </p:txBody>
      </p:sp>
      <p:sp>
        <p:nvSpPr>
          <p:cNvPr id="11" name="TextBox 10"/>
          <p:cNvSpPr txBox="1"/>
          <p:nvPr/>
        </p:nvSpPr>
        <p:spPr>
          <a:xfrm>
            <a:off x="2276824" y="101025"/>
            <a:ext cx="4834337" cy="584775"/>
          </a:xfrm>
          <a:prstGeom prst="rect">
            <a:avLst/>
          </a:prstGeom>
          <a:noFill/>
        </p:spPr>
        <p:txBody>
          <a:bodyPr wrap="none" rtlCol="0">
            <a:spAutoFit/>
          </a:bodyPr>
          <a:lstStyle/>
          <a:p>
            <a:r>
              <a:rPr lang="en-US" sz="3200" u="sng" dirty="0" smtClean="0"/>
              <a:t>6. Rituals &amp; Rites of Passage</a:t>
            </a:r>
            <a:endParaRPr lang="en-US" sz="3200" u="sng" dirty="0"/>
          </a:p>
        </p:txBody>
      </p:sp>
      <p:sp>
        <p:nvSpPr>
          <p:cNvPr id="7" name="TextBox 6"/>
          <p:cNvSpPr txBox="1"/>
          <p:nvPr/>
        </p:nvSpPr>
        <p:spPr>
          <a:xfrm>
            <a:off x="5791200" y="914400"/>
            <a:ext cx="3200400"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Shiva</a:t>
            </a:r>
          </a:p>
          <a:p>
            <a:pPr>
              <a:buFont typeface="Arial" pitchFamily="34" charset="0"/>
              <a:buChar char="•"/>
            </a:pPr>
            <a:r>
              <a:rPr lang="en-US" dirty="0" smtClean="0"/>
              <a:t>After a funeral, the Shiva takes place.</a:t>
            </a:r>
          </a:p>
          <a:p>
            <a:pPr lvl="0">
              <a:buFont typeface="Arial" pitchFamily="34" charset="0"/>
              <a:buChar char="•"/>
            </a:pPr>
            <a:r>
              <a:rPr lang="en-US" dirty="0" smtClean="0"/>
              <a:t>Mourners focus on the grief for 7 days.</a:t>
            </a:r>
          </a:p>
        </p:txBody>
      </p:sp>
      <p:pic>
        <p:nvPicPr>
          <p:cNvPr id="4098" name="Picture 2" descr="http://upload.wikimedia.org/wikipedia/commons/7/77/V03p128a01_Ketubah.jpg"/>
          <p:cNvPicPr>
            <a:picLocks noChangeAspect="1" noChangeArrowheads="1"/>
          </p:cNvPicPr>
          <p:nvPr/>
        </p:nvPicPr>
        <p:blipFill>
          <a:blip r:embed="rId3" cstate="print"/>
          <a:srcRect/>
          <a:stretch>
            <a:fillRect/>
          </a:stretch>
        </p:blipFill>
        <p:spPr bwMode="auto">
          <a:xfrm>
            <a:off x="457200" y="914400"/>
            <a:ext cx="2070100" cy="2744731"/>
          </a:xfrm>
          <a:prstGeom prst="rect">
            <a:avLst/>
          </a:prstGeom>
          <a:noFill/>
        </p:spPr>
      </p:pic>
      <p:pic>
        <p:nvPicPr>
          <p:cNvPr id="4100" name="Picture 4" descr="http://myjewishplace.com/web_images/bar_mitzvah.gif"/>
          <p:cNvPicPr>
            <a:picLocks noChangeAspect="1" noChangeArrowheads="1"/>
          </p:cNvPicPr>
          <p:nvPr/>
        </p:nvPicPr>
        <p:blipFill>
          <a:blip r:embed="rId4" cstate="print"/>
          <a:srcRect/>
          <a:stretch>
            <a:fillRect/>
          </a:stretch>
        </p:blipFill>
        <p:spPr bwMode="auto">
          <a:xfrm>
            <a:off x="6096000" y="5181600"/>
            <a:ext cx="1447800" cy="1524000"/>
          </a:xfrm>
          <a:prstGeom prst="rect">
            <a:avLst/>
          </a:prstGeom>
          <a:noFill/>
        </p:spPr>
      </p:pic>
      <p:pic>
        <p:nvPicPr>
          <p:cNvPr id="4102" name="Picture 6" descr="See full size image">
            <a:hlinkClick r:id="rId5"/>
          </p:cNvPr>
          <p:cNvPicPr>
            <a:picLocks noChangeAspect="1" noChangeArrowheads="1"/>
          </p:cNvPicPr>
          <p:nvPr/>
        </p:nvPicPr>
        <p:blipFill>
          <a:blip r:embed="rId6" cstate="print"/>
          <a:srcRect/>
          <a:stretch>
            <a:fillRect/>
          </a:stretch>
        </p:blipFill>
        <p:spPr bwMode="auto">
          <a:xfrm>
            <a:off x="7543800" y="2743200"/>
            <a:ext cx="1028700" cy="1143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4114800"/>
            <a:ext cx="419100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Yom Kippur</a:t>
            </a:r>
            <a:endParaRPr lang="en-US" u="sng" dirty="0"/>
          </a:p>
          <a:p>
            <a:pPr lvl="0">
              <a:buFont typeface="Arial" pitchFamily="34" charset="0"/>
              <a:buChar char="•"/>
            </a:pPr>
            <a:r>
              <a:rPr lang="en-US" dirty="0" smtClean="0"/>
              <a:t>Day of Atonement.</a:t>
            </a:r>
          </a:p>
          <a:p>
            <a:pPr lvl="0">
              <a:buFont typeface="Arial" pitchFamily="34" charset="0"/>
              <a:buChar char="•"/>
            </a:pPr>
            <a:r>
              <a:rPr lang="en-US" dirty="0" smtClean="0"/>
              <a:t>The </a:t>
            </a:r>
            <a:r>
              <a:rPr lang="en-US" dirty="0" err="1" smtClean="0"/>
              <a:t>Shofar</a:t>
            </a:r>
            <a:r>
              <a:rPr lang="en-US" dirty="0" smtClean="0"/>
              <a:t> is a rams horn blown at the end of Yom Kippur.</a:t>
            </a:r>
          </a:p>
          <a:p>
            <a:pPr lvl="0">
              <a:buFont typeface="Arial" pitchFamily="34" charset="0"/>
              <a:buChar char="•"/>
            </a:pPr>
            <a:r>
              <a:rPr lang="en-US" dirty="0" smtClean="0"/>
              <a:t>Ask for forgiveness of your sins. </a:t>
            </a:r>
          </a:p>
          <a:p>
            <a:pPr lvl="0">
              <a:buFont typeface="Arial" pitchFamily="34" charset="0"/>
              <a:buChar char="•"/>
            </a:pPr>
            <a:r>
              <a:rPr lang="en-US" dirty="0" smtClean="0"/>
              <a:t>No work can be done on this day.</a:t>
            </a:r>
          </a:p>
        </p:txBody>
      </p:sp>
      <p:sp>
        <p:nvSpPr>
          <p:cNvPr id="9" name="TextBox 8"/>
          <p:cNvSpPr txBox="1"/>
          <p:nvPr/>
        </p:nvSpPr>
        <p:spPr>
          <a:xfrm>
            <a:off x="4572000" y="4114801"/>
            <a:ext cx="434340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err="1" smtClean="0"/>
              <a:t>Chanukkah</a:t>
            </a:r>
            <a:endParaRPr lang="en-US" b="1" u="sng" dirty="0" smtClean="0"/>
          </a:p>
          <a:p>
            <a:pPr lvl="0">
              <a:buFont typeface="Arial" pitchFamily="34" charset="0"/>
              <a:buChar char="•"/>
            </a:pPr>
            <a:r>
              <a:rPr lang="en-US" dirty="0" smtClean="0"/>
              <a:t>A festival of lights.</a:t>
            </a:r>
          </a:p>
          <a:p>
            <a:pPr lvl="0">
              <a:buFont typeface="Arial" pitchFamily="34" charset="0"/>
              <a:buChar char="•"/>
            </a:pPr>
            <a:r>
              <a:rPr lang="en-US" dirty="0" smtClean="0"/>
              <a:t>Eight day celebration.</a:t>
            </a:r>
            <a:endParaRPr lang="en-US" dirty="0"/>
          </a:p>
        </p:txBody>
      </p:sp>
      <p:sp>
        <p:nvSpPr>
          <p:cNvPr id="10" name="TextBox 9"/>
          <p:cNvSpPr txBox="1"/>
          <p:nvPr/>
        </p:nvSpPr>
        <p:spPr>
          <a:xfrm>
            <a:off x="2895600" y="914400"/>
            <a:ext cx="3352800"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Passover</a:t>
            </a:r>
            <a:endParaRPr lang="en-US" u="sng" dirty="0"/>
          </a:p>
          <a:p>
            <a:pPr lvl="0">
              <a:buFont typeface="Arial" pitchFamily="34" charset="0"/>
              <a:buChar char="•"/>
            </a:pPr>
            <a:r>
              <a:rPr lang="en-US" dirty="0" smtClean="0"/>
              <a:t>Passover celebrates the Exodus from Egypt when the Jews were led out of slavery and into freedom. </a:t>
            </a:r>
          </a:p>
          <a:p>
            <a:pPr lvl="0">
              <a:buFont typeface="Arial" pitchFamily="34" charset="0"/>
              <a:buChar char="•"/>
            </a:pPr>
            <a:r>
              <a:rPr lang="en-US" dirty="0" smtClean="0"/>
              <a:t>God chose Abraham and said that any person born from Abraham would live in a Holy Nation.</a:t>
            </a:r>
          </a:p>
        </p:txBody>
      </p:sp>
      <p:sp>
        <p:nvSpPr>
          <p:cNvPr id="11" name="TextBox 10"/>
          <p:cNvSpPr txBox="1"/>
          <p:nvPr/>
        </p:nvSpPr>
        <p:spPr>
          <a:xfrm>
            <a:off x="2276824" y="101025"/>
            <a:ext cx="4558107" cy="584775"/>
          </a:xfrm>
          <a:prstGeom prst="rect">
            <a:avLst/>
          </a:prstGeom>
          <a:noFill/>
        </p:spPr>
        <p:txBody>
          <a:bodyPr wrap="none" rtlCol="0">
            <a:spAutoFit/>
          </a:bodyPr>
          <a:lstStyle/>
          <a:p>
            <a:r>
              <a:rPr lang="en-US" sz="3200" u="sng" dirty="0" smtClean="0"/>
              <a:t>7. Celebrations &amp; Holidays</a:t>
            </a:r>
            <a:endParaRPr lang="en-US" sz="3200" u="sng" dirty="0"/>
          </a:p>
        </p:txBody>
      </p:sp>
      <p:pic>
        <p:nvPicPr>
          <p:cNvPr id="2050" name="Picture 2" descr="http://www.applesaucekids.com/Coloring/BillLaza/OldTestC/Passover.gif"/>
          <p:cNvPicPr>
            <a:picLocks noChangeAspect="1" noChangeArrowheads="1"/>
          </p:cNvPicPr>
          <p:nvPr/>
        </p:nvPicPr>
        <p:blipFill>
          <a:blip r:embed="rId3" cstate="print"/>
          <a:srcRect/>
          <a:stretch>
            <a:fillRect/>
          </a:stretch>
        </p:blipFill>
        <p:spPr bwMode="auto">
          <a:xfrm>
            <a:off x="381000" y="914400"/>
            <a:ext cx="1828800" cy="2271801"/>
          </a:xfrm>
          <a:prstGeom prst="rect">
            <a:avLst/>
          </a:prstGeom>
          <a:noFill/>
        </p:spPr>
      </p:pic>
      <p:pic>
        <p:nvPicPr>
          <p:cNvPr id="2" name="Picture 4" descr="http://www.supercoloring.com/wp-content/thumbnail/2009_01/yom-kippur-7-coloring-page.gif"/>
          <p:cNvPicPr>
            <a:picLocks noChangeAspect="1" noChangeArrowheads="1"/>
          </p:cNvPicPr>
          <p:nvPr/>
        </p:nvPicPr>
        <p:blipFill>
          <a:blip r:embed="rId4" cstate="print"/>
          <a:srcRect/>
          <a:stretch>
            <a:fillRect/>
          </a:stretch>
        </p:blipFill>
        <p:spPr bwMode="auto">
          <a:xfrm>
            <a:off x="6819900" y="914400"/>
            <a:ext cx="1910927" cy="2819400"/>
          </a:xfrm>
          <a:prstGeom prst="rect">
            <a:avLst/>
          </a:prstGeom>
          <a:noFill/>
        </p:spPr>
      </p:pic>
      <p:pic>
        <p:nvPicPr>
          <p:cNvPr id="2054" name="Picture 6" descr="See full size image">
            <a:hlinkClick r:id="rId5"/>
          </p:cNvPr>
          <p:cNvPicPr>
            <a:picLocks noChangeAspect="1" noChangeArrowheads="1"/>
          </p:cNvPicPr>
          <p:nvPr/>
        </p:nvPicPr>
        <p:blipFill>
          <a:blip r:embed="rId6" cstate="print"/>
          <a:srcRect/>
          <a:stretch>
            <a:fillRect/>
          </a:stretch>
        </p:blipFill>
        <p:spPr bwMode="auto">
          <a:xfrm>
            <a:off x="7010400" y="5181600"/>
            <a:ext cx="1247775" cy="13309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429000" y="2819400"/>
            <a:ext cx="2202847" cy="830997"/>
          </a:xfrm>
          <a:prstGeom prst="rect">
            <a:avLst/>
          </a:prstGeom>
          <a:noFill/>
          <a:ln>
            <a:solidFill>
              <a:srgbClr val="000000"/>
            </a:solidFill>
          </a:ln>
        </p:spPr>
        <p:txBody>
          <a:bodyPr wrap="square" rtlCol="0">
            <a:spAutoFit/>
          </a:bodyPr>
          <a:lstStyle/>
          <a:p>
            <a:r>
              <a:rPr lang="en-US" sz="4800" dirty="0" smtClean="0"/>
              <a:t>The End</a:t>
            </a:r>
            <a:endParaRPr lang="en-US" sz="4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2291</TotalTime>
  <Words>753</Words>
  <Application>Microsoft Office PowerPoint</Application>
  <PresentationFormat>On-screen Show (4:3)</PresentationFormat>
  <Paragraphs>102</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bennettp</dc:creator>
  <cp:lastModifiedBy>Sara Justus</cp:lastModifiedBy>
  <cp:revision>7</cp:revision>
  <dcterms:created xsi:type="dcterms:W3CDTF">2011-03-07T00:34:10Z</dcterms:created>
  <dcterms:modified xsi:type="dcterms:W3CDTF">2016-01-11T18:29:55Z</dcterms:modified>
</cp:coreProperties>
</file>