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32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20DDFE-ACF4-48FD-9453-D6B893358C7B}" type="datetimeFigureOut">
              <a:rPr lang="en-US" smtClean="0"/>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02A8B-4A70-4177-A785-5AFECAC369BE}" type="slidenum">
              <a:rPr lang="en-US" smtClean="0"/>
              <a:t>‹#›</a:t>
            </a:fld>
            <a:endParaRPr lang="en-US"/>
          </a:p>
        </p:txBody>
      </p:sp>
    </p:spTree>
    <p:extLst>
      <p:ext uri="{BB962C8B-B14F-4D97-AF65-F5344CB8AC3E}">
        <p14:creationId xmlns:p14="http://schemas.microsoft.com/office/powerpoint/2010/main" val="441263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20DDFE-ACF4-48FD-9453-D6B893358C7B}" type="datetimeFigureOut">
              <a:rPr lang="en-US" smtClean="0"/>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02A8B-4A70-4177-A785-5AFECAC369BE}" type="slidenum">
              <a:rPr lang="en-US" smtClean="0"/>
              <a:t>‹#›</a:t>
            </a:fld>
            <a:endParaRPr lang="en-US"/>
          </a:p>
        </p:txBody>
      </p:sp>
    </p:spTree>
    <p:extLst>
      <p:ext uri="{BB962C8B-B14F-4D97-AF65-F5344CB8AC3E}">
        <p14:creationId xmlns:p14="http://schemas.microsoft.com/office/powerpoint/2010/main" val="3872817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20DDFE-ACF4-48FD-9453-D6B893358C7B}" type="datetimeFigureOut">
              <a:rPr lang="en-US" smtClean="0"/>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02A8B-4A70-4177-A785-5AFECAC369BE}" type="slidenum">
              <a:rPr lang="en-US" smtClean="0"/>
              <a:t>‹#›</a:t>
            </a:fld>
            <a:endParaRPr lang="en-US"/>
          </a:p>
        </p:txBody>
      </p:sp>
    </p:spTree>
    <p:extLst>
      <p:ext uri="{BB962C8B-B14F-4D97-AF65-F5344CB8AC3E}">
        <p14:creationId xmlns:p14="http://schemas.microsoft.com/office/powerpoint/2010/main" val="2861200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20DDFE-ACF4-48FD-9453-D6B893358C7B}" type="datetimeFigureOut">
              <a:rPr lang="en-US" smtClean="0"/>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02A8B-4A70-4177-A785-5AFECAC369BE}" type="slidenum">
              <a:rPr lang="en-US" smtClean="0"/>
              <a:t>‹#›</a:t>
            </a:fld>
            <a:endParaRPr lang="en-US"/>
          </a:p>
        </p:txBody>
      </p:sp>
    </p:spTree>
    <p:extLst>
      <p:ext uri="{BB962C8B-B14F-4D97-AF65-F5344CB8AC3E}">
        <p14:creationId xmlns:p14="http://schemas.microsoft.com/office/powerpoint/2010/main" val="1186453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20DDFE-ACF4-48FD-9453-D6B893358C7B}" type="datetimeFigureOut">
              <a:rPr lang="en-US" smtClean="0"/>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02A8B-4A70-4177-A785-5AFECAC369BE}" type="slidenum">
              <a:rPr lang="en-US" smtClean="0"/>
              <a:t>‹#›</a:t>
            </a:fld>
            <a:endParaRPr lang="en-US"/>
          </a:p>
        </p:txBody>
      </p:sp>
    </p:spTree>
    <p:extLst>
      <p:ext uri="{BB962C8B-B14F-4D97-AF65-F5344CB8AC3E}">
        <p14:creationId xmlns:p14="http://schemas.microsoft.com/office/powerpoint/2010/main" val="209584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20DDFE-ACF4-48FD-9453-D6B893358C7B}" type="datetimeFigureOut">
              <a:rPr lang="en-US" smtClean="0"/>
              <a:t>9/28/2015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202A8B-4A70-4177-A785-5AFECAC369BE}" type="slidenum">
              <a:rPr lang="en-US" smtClean="0"/>
              <a:t>‹#›</a:t>
            </a:fld>
            <a:endParaRPr lang="en-US"/>
          </a:p>
        </p:txBody>
      </p:sp>
    </p:spTree>
    <p:extLst>
      <p:ext uri="{BB962C8B-B14F-4D97-AF65-F5344CB8AC3E}">
        <p14:creationId xmlns:p14="http://schemas.microsoft.com/office/powerpoint/2010/main" val="3785812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20DDFE-ACF4-48FD-9453-D6B893358C7B}" type="datetimeFigureOut">
              <a:rPr lang="en-US" smtClean="0"/>
              <a:t>9/28/2015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202A8B-4A70-4177-A785-5AFECAC369BE}" type="slidenum">
              <a:rPr lang="en-US" smtClean="0"/>
              <a:t>‹#›</a:t>
            </a:fld>
            <a:endParaRPr lang="en-US"/>
          </a:p>
        </p:txBody>
      </p:sp>
    </p:spTree>
    <p:extLst>
      <p:ext uri="{BB962C8B-B14F-4D97-AF65-F5344CB8AC3E}">
        <p14:creationId xmlns:p14="http://schemas.microsoft.com/office/powerpoint/2010/main" val="2573009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20DDFE-ACF4-48FD-9453-D6B893358C7B}" type="datetimeFigureOut">
              <a:rPr lang="en-US" smtClean="0"/>
              <a:t>9/28/2015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202A8B-4A70-4177-A785-5AFECAC369BE}" type="slidenum">
              <a:rPr lang="en-US" smtClean="0"/>
              <a:t>‹#›</a:t>
            </a:fld>
            <a:endParaRPr lang="en-US"/>
          </a:p>
        </p:txBody>
      </p:sp>
    </p:spTree>
    <p:extLst>
      <p:ext uri="{BB962C8B-B14F-4D97-AF65-F5344CB8AC3E}">
        <p14:creationId xmlns:p14="http://schemas.microsoft.com/office/powerpoint/2010/main" val="409788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20DDFE-ACF4-48FD-9453-D6B893358C7B}" type="datetimeFigureOut">
              <a:rPr lang="en-US" smtClean="0"/>
              <a:t>9/28/2015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202A8B-4A70-4177-A785-5AFECAC369BE}" type="slidenum">
              <a:rPr lang="en-US" smtClean="0"/>
              <a:t>‹#›</a:t>
            </a:fld>
            <a:endParaRPr lang="en-US"/>
          </a:p>
        </p:txBody>
      </p:sp>
    </p:spTree>
    <p:extLst>
      <p:ext uri="{BB962C8B-B14F-4D97-AF65-F5344CB8AC3E}">
        <p14:creationId xmlns:p14="http://schemas.microsoft.com/office/powerpoint/2010/main" val="1825357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20DDFE-ACF4-48FD-9453-D6B893358C7B}" type="datetimeFigureOut">
              <a:rPr lang="en-US" smtClean="0"/>
              <a:t>9/28/2015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202A8B-4A70-4177-A785-5AFECAC369BE}" type="slidenum">
              <a:rPr lang="en-US" smtClean="0"/>
              <a:t>‹#›</a:t>
            </a:fld>
            <a:endParaRPr lang="en-US"/>
          </a:p>
        </p:txBody>
      </p:sp>
    </p:spTree>
    <p:extLst>
      <p:ext uri="{BB962C8B-B14F-4D97-AF65-F5344CB8AC3E}">
        <p14:creationId xmlns:p14="http://schemas.microsoft.com/office/powerpoint/2010/main" val="2632426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20DDFE-ACF4-48FD-9453-D6B893358C7B}" type="datetimeFigureOut">
              <a:rPr lang="en-US" smtClean="0"/>
              <a:t>9/28/2015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202A8B-4A70-4177-A785-5AFECAC369BE}" type="slidenum">
              <a:rPr lang="en-US" smtClean="0"/>
              <a:t>‹#›</a:t>
            </a:fld>
            <a:endParaRPr lang="en-US"/>
          </a:p>
        </p:txBody>
      </p:sp>
    </p:spTree>
    <p:extLst>
      <p:ext uri="{BB962C8B-B14F-4D97-AF65-F5344CB8AC3E}">
        <p14:creationId xmlns:p14="http://schemas.microsoft.com/office/powerpoint/2010/main" val="1597536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20DDFE-ACF4-48FD-9453-D6B893358C7B}" type="datetimeFigureOut">
              <a:rPr lang="en-US" smtClean="0"/>
              <a:t>9/28/2015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202A8B-4A70-4177-A785-5AFECAC369BE}" type="slidenum">
              <a:rPr lang="en-US" smtClean="0"/>
              <a:t>‹#›</a:t>
            </a:fld>
            <a:endParaRPr lang="en-US"/>
          </a:p>
        </p:txBody>
      </p:sp>
    </p:spTree>
    <p:extLst>
      <p:ext uri="{BB962C8B-B14F-4D97-AF65-F5344CB8AC3E}">
        <p14:creationId xmlns:p14="http://schemas.microsoft.com/office/powerpoint/2010/main" val="931151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23091" y="76200"/>
            <a:ext cx="7010400" cy="1143000"/>
          </a:xfrm>
        </p:spPr>
        <p:txBody>
          <a:bodyPr>
            <a:normAutofit fontScale="90000"/>
          </a:bodyPr>
          <a:lstStyle/>
          <a:p>
            <a:r>
              <a:rPr lang="en-US" dirty="0" smtClean="0"/>
              <a:t>Chapter 2 Section 1</a:t>
            </a:r>
            <a:br>
              <a:rPr lang="en-US" dirty="0" smtClean="0"/>
            </a:br>
            <a:r>
              <a:rPr lang="en-US" dirty="0" smtClean="0"/>
              <a:t>Beginning of Civilization</a:t>
            </a:r>
            <a:endParaRPr lang="en-US" dirty="0"/>
          </a:p>
        </p:txBody>
      </p:sp>
      <p:sp>
        <p:nvSpPr>
          <p:cNvPr id="6" name="TextBox 5"/>
          <p:cNvSpPr txBox="1"/>
          <p:nvPr/>
        </p:nvSpPr>
        <p:spPr>
          <a:xfrm>
            <a:off x="7239000" y="152400"/>
            <a:ext cx="1676400" cy="276999"/>
          </a:xfrm>
          <a:prstGeom prst="rect">
            <a:avLst/>
          </a:prstGeom>
          <a:noFill/>
          <a:ln w="12700">
            <a:solidFill>
              <a:schemeClr val="tx1"/>
            </a:solidFill>
          </a:ln>
        </p:spPr>
        <p:txBody>
          <a:bodyPr wrap="square" rtlCol="0">
            <a:spAutoFit/>
          </a:bodyPr>
          <a:lstStyle/>
          <a:p>
            <a:pPr algn="ctr"/>
            <a:r>
              <a:rPr lang="en-US" sz="1200" smtClean="0"/>
              <a:t>Webber</a:t>
            </a:r>
            <a:endParaRPr lang="en-US" sz="1200" dirty="0"/>
          </a:p>
        </p:txBody>
      </p:sp>
      <p:pic>
        <p:nvPicPr>
          <p:cNvPr id="1026" name="Picture 2" descr="http://thenarrativeimperative.files.wordpress.com/2011/02/gilgamesh.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1225" y="1981200"/>
            <a:ext cx="2085975" cy="277177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ttp://lochness1.hypermart.net/scottish-history-heritage/history-images/03neolithicfarmers.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04800" y="1752600"/>
            <a:ext cx="3810000" cy="2924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235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9273" y="-47624"/>
            <a:ext cx="5105400" cy="6857999"/>
          </a:xfrm>
        </p:spPr>
        <p:txBody>
          <a:bodyPr>
            <a:normAutofit fontScale="55000" lnSpcReduction="20000"/>
          </a:bodyPr>
          <a:lstStyle/>
          <a:p>
            <a:pPr marL="0" indent="0">
              <a:buNone/>
            </a:pPr>
            <a:r>
              <a:rPr lang="en-US" b="1" u="sng" dirty="0" smtClean="0"/>
              <a:t>Early Agriculture</a:t>
            </a:r>
          </a:p>
          <a:p>
            <a:r>
              <a:rPr lang="en-US" dirty="0" smtClean="0"/>
              <a:t>Neolithic (new Stone Age) Era began 10,000 years ago</a:t>
            </a:r>
          </a:p>
          <a:p>
            <a:r>
              <a:rPr lang="en-US" dirty="0" smtClean="0"/>
              <a:t>Sometimes called the Neolithic Agricultural Revolution</a:t>
            </a:r>
          </a:p>
          <a:p>
            <a:r>
              <a:rPr lang="en-US" dirty="0" smtClean="0"/>
              <a:t>Hunter-gatherers stopped wandering and settled in one place</a:t>
            </a:r>
          </a:p>
          <a:p>
            <a:r>
              <a:rPr lang="en-US" dirty="0" smtClean="0"/>
              <a:t>Life was still difficult</a:t>
            </a:r>
          </a:p>
          <a:p>
            <a:pPr marL="0" indent="0">
              <a:buNone/>
            </a:pPr>
            <a:r>
              <a:rPr lang="en-US" b="1" u="sng" dirty="0" smtClean="0"/>
              <a:t>The Birth of Farming</a:t>
            </a:r>
          </a:p>
          <a:p>
            <a:r>
              <a:rPr lang="en-US" dirty="0" smtClean="0"/>
              <a:t>Temperatures increased and rainfall changed</a:t>
            </a:r>
          </a:p>
          <a:p>
            <a:r>
              <a:rPr lang="en-US" dirty="0" smtClean="0"/>
              <a:t>Glaciers began to shrink- ocean levels rise</a:t>
            </a:r>
          </a:p>
          <a:p>
            <a:r>
              <a:rPr lang="en-US" dirty="0" smtClean="0"/>
              <a:t>Land began to support different plants and animals</a:t>
            </a:r>
          </a:p>
          <a:p>
            <a:pPr marL="0" indent="0">
              <a:buNone/>
            </a:pPr>
            <a:r>
              <a:rPr lang="en-US" b="1" u="sng" dirty="0" smtClean="0"/>
              <a:t>Modifying the Environment</a:t>
            </a:r>
          </a:p>
          <a:p>
            <a:r>
              <a:rPr lang="en-US" dirty="0" smtClean="0"/>
              <a:t>People cleared vegetation</a:t>
            </a:r>
          </a:p>
          <a:p>
            <a:r>
              <a:rPr lang="en-US" dirty="0" smtClean="0"/>
              <a:t>Discovered ways to plant seeds for food</a:t>
            </a:r>
          </a:p>
          <a:p>
            <a:pPr marL="0" indent="0">
              <a:buNone/>
            </a:pPr>
            <a:r>
              <a:rPr lang="en-US" b="1" u="sng" dirty="0" smtClean="0"/>
              <a:t>Domesticating Plants and Animals</a:t>
            </a:r>
          </a:p>
          <a:p>
            <a:r>
              <a:rPr lang="en-US" dirty="0" smtClean="0"/>
              <a:t>To domesticate means to change the growth of plants or behavior of animals in ways that are useful for humans</a:t>
            </a:r>
          </a:p>
          <a:p>
            <a:r>
              <a:rPr lang="en-US" dirty="0" smtClean="0"/>
              <a:t>Widespread domestication marked the birth of farming</a:t>
            </a:r>
          </a:p>
          <a:p>
            <a:r>
              <a:rPr lang="en-US" dirty="0" smtClean="0"/>
              <a:t>Increased the food supply and made it more reliable</a:t>
            </a:r>
          </a:p>
          <a:p>
            <a:pPr marL="0" indent="0">
              <a:buNone/>
            </a:pPr>
            <a:endParaRPr lang="en-US" dirty="0" smtClean="0"/>
          </a:p>
          <a:p>
            <a:endParaRPr lang="en-US" dirty="0" smtClean="0"/>
          </a:p>
        </p:txBody>
      </p:sp>
      <p:pic>
        <p:nvPicPr>
          <p:cNvPr id="2050" name="Picture 2" descr="http://lochness1.hypermart.net/scottish-history-heritage/history-images/03neolithicfarmer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457200"/>
            <a:ext cx="3810000" cy="292417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http://images.icnetwork.co.uk/upl/icwales2/jun2012/8/7/hundreds-of-sheep-were-stolen-in-wales-last-year-14394864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3962400"/>
            <a:ext cx="3657600" cy="17698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7349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barn(inVertical)">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wipe(down)">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50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 calcmode="lin" valueType="num">
                                      <p:cBhvr additive="base">
                                        <p:cTn id="4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barn(inVertical)">
                                      <p:cBhvr>
                                        <p:cTn id="53" dur="500"/>
                                        <p:tgtEl>
                                          <p:spTgt spid="3">
                                            <p:txEl>
                                              <p:pRg st="8" end="8"/>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nodeType="click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Effect transition="in" filter="barn(inVertical)">
                                      <p:cBhvr>
                                        <p:cTn id="58" dur="500"/>
                                        <p:tgtEl>
                                          <p:spTgt spid="3">
                                            <p:txEl>
                                              <p:pRg st="9" end="9"/>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Effect transition="in" filter="wipe(down)">
                                      <p:cBhvr>
                                        <p:cTn id="63" dur="500"/>
                                        <p:tgtEl>
                                          <p:spTgt spid="3">
                                            <p:txEl>
                                              <p:pRg st="10" end="10"/>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nodeType="clickEffect">
                                  <p:stCondLst>
                                    <p:cond delay="0"/>
                                  </p:stCondLst>
                                  <p:childTnLst>
                                    <p:set>
                                      <p:cBhvr>
                                        <p:cTn id="67" dur="1" fill="hold">
                                          <p:stCondLst>
                                            <p:cond delay="0"/>
                                          </p:stCondLst>
                                        </p:cTn>
                                        <p:tgtEl>
                                          <p:spTgt spid="3">
                                            <p:txEl>
                                              <p:pRg st="11" end="11"/>
                                            </p:txEl>
                                          </p:spTgt>
                                        </p:tgtEl>
                                        <p:attrNameLst>
                                          <p:attrName>style.visibility</p:attrName>
                                        </p:attrNameLst>
                                      </p:cBhvr>
                                      <p:to>
                                        <p:strVal val="visible"/>
                                      </p:to>
                                    </p:set>
                                    <p:animEffect transition="in" filter="wipe(down)">
                                      <p:cBhvr>
                                        <p:cTn id="68" dur="500"/>
                                        <p:tgtEl>
                                          <p:spTgt spid="3">
                                            <p:txEl>
                                              <p:pRg st="11" end="11"/>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6" presetClass="entr" presetSubtype="16" fill="hold" nodeType="click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Effect transition="in" filter="circle(in)">
                                      <p:cBhvr>
                                        <p:cTn id="73" dur="2000"/>
                                        <p:tgtEl>
                                          <p:spTgt spid="3">
                                            <p:txEl>
                                              <p:pRg st="12" end="12"/>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nodeType="clickEffect">
                                  <p:stCondLst>
                                    <p:cond delay="0"/>
                                  </p:stCondLst>
                                  <p:childTnLst>
                                    <p:set>
                                      <p:cBhvr>
                                        <p:cTn id="77" dur="1" fill="hold">
                                          <p:stCondLst>
                                            <p:cond delay="0"/>
                                          </p:stCondLst>
                                        </p:cTn>
                                        <p:tgtEl>
                                          <p:spTgt spid="3">
                                            <p:txEl>
                                              <p:pRg st="13" end="13"/>
                                            </p:txEl>
                                          </p:spTgt>
                                        </p:tgtEl>
                                        <p:attrNameLst>
                                          <p:attrName>style.visibility</p:attrName>
                                        </p:attrNameLst>
                                      </p:cBhvr>
                                      <p:to>
                                        <p:strVal val="visible"/>
                                      </p:to>
                                    </p:set>
                                    <p:animEffect transition="in" filter="fade">
                                      <p:cBhvr>
                                        <p:cTn id="78" dur="500"/>
                                        <p:tgtEl>
                                          <p:spTgt spid="3">
                                            <p:txEl>
                                              <p:pRg st="13" end="13"/>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nodeType="clickEffect">
                                  <p:stCondLst>
                                    <p:cond delay="0"/>
                                  </p:stCondLst>
                                  <p:childTnLst>
                                    <p:set>
                                      <p:cBhvr>
                                        <p:cTn id="82" dur="1" fill="hold">
                                          <p:stCondLst>
                                            <p:cond delay="0"/>
                                          </p:stCondLst>
                                        </p:cTn>
                                        <p:tgtEl>
                                          <p:spTgt spid="3">
                                            <p:txEl>
                                              <p:pRg st="14" end="14"/>
                                            </p:txEl>
                                          </p:spTgt>
                                        </p:tgtEl>
                                        <p:attrNameLst>
                                          <p:attrName>style.visibility</p:attrName>
                                        </p:attrNameLst>
                                      </p:cBhvr>
                                      <p:to>
                                        <p:strVal val="visible"/>
                                      </p:to>
                                    </p:set>
                                    <p:animEffect transition="in" filter="fade">
                                      <p:cBhvr>
                                        <p:cTn id="83" dur="1000"/>
                                        <p:tgtEl>
                                          <p:spTgt spid="3">
                                            <p:txEl>
                                              <p:pRg st="14" end="14"/>
                                            </p:txEl>
                                          </p:spTgt>
                                        </p:tgtEl>
                                      </p:cBhvr>
                                    </p:animEffect>
                                    <p:anim calcmode="lin" valueType="num">
                                      <p:cBhvr>
                                        <p:cTn id="84"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85"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16" presetClass="entr" presetSubtype="21" fill="hold" nodeType="clickEffect">
                                  <p:stCondLst>
                                    <p:cond delay="0"/>
                                  </p:stCondLst>
                                  <p:childTnLst>
                                    <p:set>
                                      <p:cBhvr>
                                        <p:cTn id="89" dur="1" fill="hold">
                                          <p:stCondLst>
                                            <p:cond delay="0"/>
                                          </p:stCondLst>
                                        </p:cTn>
                                        <p:tgtEl>
                                          <p:spTgt spid="3">
                                            <p:txEl>
                                              <p:pRg st="15" end="15"/>
                                            </p:txEl>
                                          </p:spTgt>
                                        </p:tgtEl>
                                        <p:attrNameLst>
                                          <p:attrName>style.visibility</p:attrName>
                                        </p:attrNameLst>
                                      </p:cBhvr>
                                      <p:to>
                                        <p:strVal val="visible"/>
                                      </p:to>
                                    </p:set>
                                    <p:animEffect transition="in" filter="barn(inVertical)">
                                      <p:cBhvr>
                                        <p:cTn id="90"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648200" y="30019"/>
            <a:ext cx="4495800" cy="6827981"/>
          </a:xfrm>
        </p:spPr>
        <p:txBody>
          <a:bodyPr>
            <a:normAutofit fontScale="70000" lnSpcReduction="20000"/>
          </a:bodyPr>
          <a:lstStyle/>
          <a:p>
            <a:pPr marL="0" indent="0">
              <a:buNone/>
            </a:pPr>
            <a:r>
              <a:rPr lang="en-US" b="1" u="sng" dirty="0" smtClean="0"/>
              <a:t>New Tools</a:t>
            </a:r>
          </a:p>
          <a:p>
            <a:r>
              <a:rPr lang="en-US" dirty="0" smtClean="0"/>
              <a:t>Stone Age- refers to tools made of stone or flint</a:t>
            </a:r>
          </a:p>
          <a:p>
            <a:r>
              <a:rPr lang="en-US" dirty="0" smtClean="0"/>
              <a:t>Bronze Age- bronze tools were lighter and had a sharper cutting edge</a:t>
            </a:r>
          </a:p>
          <a:p>
            <a:r>
              <a:rPr lang="en-US" dirty="0" smtClean="0"/>
              <a:t>Iron Age- iron tools were even stronger</a:t>
            </a:r>
          </a:p>
          <a:p>
            <a:pPr marL="0" indent="0">
              <a:buNone/>
            </a:pPr>
            <a:r>
              <a:rPr lang="en-US" b="1" u="sng" dirty="0" smtClean="0"/>
              <a:t>The Spread of Farming- The First Centers of Agriculture</a:t>
            </a:r>
          </a:p>
          <a:p>
            <a:r>
              <a:rPr lang="en-US" dirty="0" smtClean="0"/>
              <a:t>Agriculture began in southwestern Asia</a:t>
            </a:r>
          </a:p>
          <a:p>
            <a:pPr marL="0" indent="0">
              <a:buNone/>
            </a:pPr>
            <a:r>
              <a:rPr lang="en-US" b="1" u="sng" dirty="0" smtClean="0"/>
              <a:t>Costs and Benefits of Farming</a:t>
            </a:r>
          </a:p>
          <a:p>
            <a:r>
              <a:rPr lang="en-US" dirty="0" smtClean="0"/>
              <a:t>Costs- time and energy needed for planting or herding, uncertainty of success due to weather or disease, and the danger of attack by nomads.</a:t>
            </a:r>
          </a:p>
          <a:p>
            <a:r>
              <a:rPr lang="en-US" dirty="0" smtClean="0"/>
              <a:t>Benefits- food surpluses, smaller land needs, chance to build permanent homes, new materials for clothing</a:t>
            </a:r>
          </a:p>
          <a:p>
            <a:endParaRPr lang="en-US" dirty="0"/>
          </a:p>
        </p:txBody>
      </p:sp>
      <p:pic>
        <p:nvPicPr>
          <p:cNvPr id="5" name="Picture 2" descr="http://www.memo.fr/Media/REG_GEN_1.0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04800"/>
            <a:ext cx="4191000" cy="2695576"/>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http://iws.collin.edu/rfender/plates/prehistoric/Bronze%20Age%20Implement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1697" y="3276600"/>
            <a:ext cx="2297206" cy="312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0755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barn(inVertical)">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barn(inVertical)">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wipe(down)">
                                      <p:cBhvr>
                                        <p:cTn id="35" dur="50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wipe(down)">
                                      <p:cBhvr>
                                        <p:cTn id="40" dur="500"/>
                                        <p:tgtEl>
                                          <p:spTgt spid="3">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wipe(down)">
                                      <p:cBhvr>
                                        <p:cTn id="45" dur="500"/>
                                        <p:tgtEl>
                                          <p:spTgt spid="3">
                                            <p:txEl>
                                              <p:pRg st="7" end="7"/>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6" presetClass="entr" presetSubtype="16" fill="hold" nodeType="clickEffect">
                                  <p:stCondLst>
                                    <p:cond delay="0"/>
                                  </p:stCondLst>
                                  <p:childTnLst>
                                    <p:set>
                                      <p:cBhvr>
                                        <p:cTn id="49" dur="1" fill="hold">
                                          <p:stCondLst>
                                            <p:cond delay="0"/>
                                          </p:stCondLst>
                                        </p:cTn>
                                        <p:tgtEl>
                                          <p:spTgt spid="3">
                                            <p:txEl>
                                              <p:pRg st="8" end="8"/>
                                            </p:txEl>
                                          </p:spTgt>
                                        </p:tgtEl>
                                        <p:attrNameLst>
                                          <p:attrName>style.visibility</p:attrName>
                                        </p:attrNameLst>
                                      </p:cBhvr>
                                      <p:to>
                                        <p:strVal val="visible"/>
                                      </p:to>
                                    </p:set>
                                    <p:animEffect transition="in" filter="circle(in)">
                                      <p:cBhvr>
                                        <p:cTn id="50"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4" name="TextBox 3"/>
          <p:cNvSpPr txBox="1"/>
          <p:nvPr/>
        </p:nvSpPr>
        <p:spPr>
          <a:xfrm>
            <a:off x="2362200" y="990600"/>
            <a:ext cx="6628244" cy="2554545"/>
          </a:xfrm>
          <a:prstGeom prst="rect">
            <a:avLst/>
          </a:prstGeom>
          <a:noFill/>
          <a:ln w="12700">
            <a:solidFill>
              <a:schemeClr val="tx1"/>
            </a:solidFill>
          </a:ln>
        </p:spPr>
        <p:txBody>
          <a:bodyPr wrap="square" rtlCol="0">
            <a:spAutoFit/>
          </a:bodyPr>
          <a:lstStyle/>
          <a:p>
            <a:r>
              <a:rPr lang="en-US" sz="1600" dirty="0" smtClean="0"/>
              <a:t>Domestication Challenges: Why were some animals domesticated and others not?  If an animal failed to meet any of the six criteria, humans could not successfully domesticate it.  First, people had to be able to supply the animal’s typical diet.  Second, animals that take a long time to produce offspring or do so over long intervals were hard to breed into a herd.  Third, animals with really grumpy temperaments never settled into domestication.  Fourth, some animals wont reproduce while under human control.  Fifth,  animals that don’t organize in herds or don’t establish leaders to follow are hard to domesticate.  Finally, some animals cannot tolerate being fenced in or kept in a building and they panic too easily.  </a:t>
            </a:r>
            <a:endParaRPr lang="en-US" sz="1600" dirty="0"/>
          </a:p>
        </p:txBody>
      </p:sp>
      <p:sp>
        <p:nvSpPr>
          <p:cNvPr id="5" name="TextBox 4"/>
          <p:cNvSpPr txBox="1"/>
          <p:nvPr/>
        </p:nvSpPr>
        <p:spPr>
          <a:xfrm>
            <a:off x="309418" y="3657600"/>
            <a:ext cx="6019800" cy="3046988"/>
          </a:xfrm>
          <a:prstGeom prst="rect">
            <a:avLst/>
          </a:prstGeom>
          <a:noFill/>
          <a:ln w="12700">
            <a:solidFill>
              <a:schemeClr val="tx1"/>
            </a:solidFill>
          </a:ln>
        </p:spPr>
        <p:txBody>
          <a:bodyPr wrap="square" rtlCol="0">
            <a:spAutoFit/>
          </a:bodyPr>
          <a:lstStyle/>
          <a:p>
            <a:r>
              <a:rPr lang="en-US" sz="1600" dirty="0" smtClean="0"/>
              <a:t>Scientists believe that the reason plant domestication began where it did relates mostly to the types of plants that are most easily domesticated and most useful in domestication.  This is because domestication had to be both easy and effective in order for farmers to successfully compete with hunter-gatherers for the land.  Farming then typically arose in places where certain plants grew wild naturally.  It then spread most quickly along east-west lines as growing conditions were most similar in common latitudes.  It might surprise students to learn that many of the early agricultural centers like southwestern Asia are not today’s big agricultural producers.  This is because over time crops spread to areas where overall conditions better favored human settlement and agriculture.  </a:t>
            </a:r>
            <a:endParaRPr lang="en-US" sz="1600" dirty="0"/>
          </a:p>
        </p:txBody>
      </p:sp>
      <p:sp>
        <p:nvSpPr>
          <p:cNvPr id="6" name="Title 5"/>
          <p:cNvSpPr>
            <a:spLocks noGrp="1"/>
          </p:cNvSpPr>
          <p:nvPr>
            <p:ph type="title"/>
          </p:nvPr>
        </p:nvSpPr>
        <p:spPr>
          <a:xfrm>
            <a:off x="480291" y="0"/>
            <a:ext cx="8229600" cy="685800"/>
          </a:xfrm>
        </p:spPr>
        <p:txBody>
          <a:bodyPr>
            <a:normAutofit fontScale="90000"/>
          </a:bodyPr>
          <a:lstStyle/>
          <a:p>
            <a:r>
              <a:rPr lang="en-US" dirty="0" smtClean="0"/>
              <a:t>Quick Facts- DO NOT WRITE!</a:t>
            </a:r>
            <a:endParaRPr lang="en-US" dirty="0"/>
          </a:p>
        </p:txBody>
      </p:sp>
      <p:pic>
        <p:nvPicPr>
          <p:cNvPr id="5122" name="Picture 2" descr="http://www.cartoonstock.com/lowres/rst0002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200" y="1201072"/>
            <a:ext cx="2240000" cy="213360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http://www.hort.purdue.edu/newcrop/history/lecture03/r_03-2-0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36933" y="4380994"/>
            <a:ext cx="2553511"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1289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ppt_x"/>
                                          </p:val>
                                        </p:tav>
                                        <p:tav tm="100000">
                                          <p:val>
                                            <p:strVal val="#ppt_x"/>
                                          </p:val>
                                        </p:tav>
                                      </p:tavLst>
                                    </p:anim>
                                    <p:anim calcmode="lin" valueType="num">
                                      <p:cBhvr additive="base">
                                        <p:cTn id="8"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5124"/>
                                        </p:tgtEl>
                                        <p:attrNameLst>
                                          <p:attrName>style.visibility</p:attrName>
                                        </p:attrNameLst>
                                      </p:cBhvr>
                                      <p:to>
                                        <p:strVal val="visible"/>
                                      </p:to>
                                    </p:set>
                                    <p:animEffect transition="in" filter="wipe(down)">
                                      <p:cBhvr>
                                        <p:cTn id="23" dur="500"/>
                                        <p:tgtEl>
                                          <p:spTgt spid="5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1545"/>
            <a:ext cx="9132454" cy="3798455"/>
          </a:xfrm>
        </p:spPr>
        <p:txBody>
          <a:bodyPr>
            <a:normAutofit fontScale="40000" lnSpcReduction="20000"/>
          </a:bodyPr>
          <a:lstStyle/>
          <a:p>
            <a:pPr marL="0" indent="0">
              <a:buNone/>
            </a:pPr>
            <a:r>
              <a:rPr lang="en-US" b="1" u="sng" dirty="0" smtClean="0"/>
              <a:t>New Ways of Living- New Kinds of Shelter</a:t>
            </a:r>
          </a:p>
          <a:p>
            <a:r>
              <a:rPr lang="en-US" dirty="0" smtClean="0"/>
              <a:t>Farming allowed people to settle, so they needed permanent homes.</a:t>
            </a:r>
          </a:p>
          <a:p>
            <a:r>
              <a:rPr lang="en-US" dirty="0" smtClean="0"/>
              <a:t>They had to be stable so they would last longer.</a:t>
            </a:r>
          </a:p>
          <a:p>
            <a:r>
              <a:rPr lang="en-US" dirty="0" smtClean="0"/>
              <a:t>Used mud and straw</a:t>
            </a:r>
          </a:p>
          <a:p>
            <a:r>
              <a:rPr lang="en-US" dirty="0" smtClean="0"/>
              <a:t>One of the oldest farming settlements is </a:t>
            </a:r>
            <a:r>
              <a:rPr lang="en-US" dirty="0" err="1" smtClean="0"/>
              <a:t>Catalhoyuk</a:t>
            </a:r>
            <a:r>
              <a:rPr lang="en-US" dirty="0" smtClean="0"/>
              <a:t> in present-day Turkey.</a:t>
            </a:r>
          </a:p>
          <a:p>
            <a:pPr lvl="1"/>
            <a:r>
              <a:rPr lang="en-US" dirty="0" smtClean="0"/>
              <a:t>Water and building materials were easily available.  The land supported grain and sheep and goat herding.</a:t>
            </a:r>
          </a:p>
          <a:p>
            <a:pPr marL="0" indent="0">
              <a:buNone/>
            </a:pPr>
            <a:r>
              <a:rPr lang="en-US" b="1" u="sng" dirty="0" smtClean="0"/>
              <a:t>New Kinds of Clothing</a:t>
            </a:r>
          </a:p>
          <a:p>
            <a:r>
              <a:rPr lang="en-US" dirty="0" smtClean="0"/>
              <a:t>Farming provided new materials that were lighter and easier to work with…</a:t>
            </a:r>
          </a:p>
          <a:p>
            <a:pPr lvl="1"/>
            <a:r>
              <a:rPr lang="en-US" dirty="0" smtClean="0"/>
              <a:t>Cotton, linen, wool, and silk from cotton and flax plants, sheep, yaks, and silkworms</a:t>
            </a:r>
          </a:p>
          <a:p>
            <a:pPr marL="0" indent="0">
              <a:buNone/>
            </a:pPr>
            <a:r>
              <a:rPr lang="en-US" b="1" u="sng" dirty="0" smtClean="0"/>
              <a:t>Surpluses and Specialization</a:t>
            </a:r>
          </a:p>
          <a:p>
            <a:r>
              <a:rPr lang="en-US" dirty="0" smtClean="0"/>
              <a:t>Some families were able to raise a surplus- or more than they needed to feed themselves.</a:t>
            </a:r>
          </a:p>
          <a:p>
            <a:r>
              <a:rPr lang="en-US" dirty="0" smtClean="0"/>
              <a:t>Population grew- not everyone needed to farm- some people could specialize</a:t>
            </a:r>
          </a:p>
          <a:p>
            <a:pPr lvl="1"/>
            <a:r>
              <a:rPr lang="en-US" dirty="0" smtClean="0"/>
              <a:t>Specialization occurs when people spend most of their time working at a single job or craft</a:t>
            </a:r>
          </a:p>
          <a:p>
            <a:pPr lvl="1"/>
            <a:r>
              <a:rPr lang="en-US" dirty="0" smtClean="0"/>
              <a:t>Trade occurred</a:t>
            </a:r>
          </a:p>
          <a:p>
            <a:pPr marL="57150" indent="0">
              <a:buNone/>
            </a:pPr>
            <a:r>
              <a:rPr lang="en-US" b="1" u="sng" dirty="0" smtClean="0"/>
              <a:t>Social Organization</a:t>
            </a:r>
          </a:p>
          <a:p>
            <a:pPr marL="514350" indent="-457200"/>
            <a:r>
              <a:rPr lang="en-US" dirty="0" smtClean="0"/>
              <a:t>Heads of families began to consult with each other and make decisions for the community\</a:t>
            </a:r>
          </a:p>
          <a:p>
            <a:pPr marL="514350" indent="-457200"/>
            <a:r>
              <a:rPr lang="en-US" dirty="0" smtClean="0"/>
              <a:t>People began to accumulate possessions- those who had more would eventually have higher social standing than those who had less.  </a:t>
            </a:r>
          </a:p>
          <a:p>
            <a:endParaRPr lang="en-US" dirty="0"/>
          </a:p>
        </p:txBody>
      </p:sp>
      <p:pic>
        <p:nvPicPr>
          <p:cNvPr id="3076" name="Picture 4" descr="http://genealogyreligion.net/wp-content/uploads/2011/07/catalhoyu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3439492"/>
            <a:ext cx="5238750" cy="34185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144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arn(inVertical)">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wipe(down)">
                                      <p:cBhvr>
                                        <p:cTn id="28" dur="500"/>
                                        <p:tgtEl>
                                          <p:spTgt spid="3">
                                            <p:txEl>
                                              <p:pRg st="4" end="4"/>
                                            </p:txEl>
                                          </p:spTgt>
                                        </p:tgtEl>
                                      </p:cBhvr>
                                    </p:animEffect>
                                  </p:childTnLst>
                                </p:cTn>
                              </p:par>
                              <p:par>
                                <p:cTn id="29" presetID="2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wipe(down)">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500"/>
                                        <p:tgtEl>
                                          <p:spTgt spid="3">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6" presetClass="entr" presetSubtype="16"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circle(in)">
                                      <p:cBhvr>
                                        <p:cTn id="41" dur="2000"/>
                                        <p:tgtEl>
                                          <p:spTgt spid="3">
                                            <p:txEl>
                                              <p:pRg st="7" end="7"/>
                                            </p:txEl>
                                          </p:spTgt>
                                        </p:tgtEl>
                                      </p:cBhvr>
                                    </p:animEffect>
                                  </p:childTnLst>
                                </p:cTn>
                              </p:par>
                              <p:par>
                                <p:cTn id="42" presetID="6" presetClass="entr" presetSubtype="16" fill="hold" nodeType="with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circle(in)">
                                      <p:cBhvr>
                                        <p:cTn id="44" dur="2000"/>
                                        <p:tgtEl>
                                          <p:spTgt spid="3">
                                            <p:txEl>
                                              <p:pRg st="8" end="8"/>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500"/>
                                        <p:tgtEl>
                                          <p:spTgt spid="3">
                                            <p:txEl>
                                              <p:pRg st="9" end="9"/>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6" presetClass="entr" presetSubtype="16" fill="hold" nodeType="clickEffect">
                                  <p:stCondLst>
                                    <p:cond delay="0"/>
                                  </p:stCondLst>
                                  <p:childTnLst>
                                    <p:set>
                                      <p:cBhvr>
                                        <p:cTn id="53" dur="1" fill="hold">
                                          <p:stCondLst>
                                            <p:cond delay="0"/>
                                          </p:stCondLst>
                                        </p:cTn>
                                        <p:tgtEl>
                                          <p:spTgt spid="3">
                                            <p:txEl>
                                              <p:pRg st="10" end="10"/>
                                            </p:txEl>
                                          </p:spTgt>
                                        </p:tgtEl>
                                        <p:attrNameLst>
                                          <p:attrName>style.visibility</p:attrName>
                                        </p:attrNameLst>
                                      </p:cBhvr>
                                      <p:to>
                                        <p:strVal val="visible"/>
                                      </p:to>
                                    </p:set>
                                    <p:animEffect transition="in" filter="circle(in)">
                                      <p:cBhvr>
                                        <p:cTn id="54" dur="2000"/>
                                        <p:tgtEl>
                                          <p:spTgt spid="3">
                                            <p:txEl>
                                              <p:pRg st="10" end="10"/>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3">
                                            <p:txEl>
                                              <p:pRg st="11" end="11"/>
                                            </p:txEl>
                                          </p:spTgt>
                                        </p:tgtEl>
                                        <p:attrNameLst>
                                          <p:attrName>style.visibility</p:attrName>
                                        </p:attrNameLst>
                                      </p:cBhvr>
                                      <p:to>
                                        <p:strVal val="visible"/>
                                      </p:to>
                                    </p:set>
                                    <p:anim calcmode="lin" valueType="num">
                                      <p:cBhvr additive="base">
                                        <p:cTn id="5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3">
                                            <p:txEl>
                                              <p:pRg st="12" end="12"/>
                                            </p:txEl>
                                          </p:spTgt>
                                        </p:tgtEl>
                                        <p:attrNameLst>
                                          <p:attrName>style.visibility</p:attrName>
                                        </p:attrNameLst>
                                      </p:cBhvr>
                                      <p:to>
                                        <p:strVal val="visible"/>
                                      </p:to>
                                    </p:set>
                                    <p:anim calcmode="lin" valueType="num">
                                      <p:cBhvr additive="base">
                                        <p:cTn id="6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 calcmode="lin" valueType="num">
                                      <p:cBhvr additive="base">
                                        <p:cTn id="67"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nodeType="clickEffect">
                                  <p:stCondLst>
                                    <p:cond delay="0"/>
                                  </p:stCondLst>
                                  <p:childTnLst>
                                    <p:set>
                                      <p:cBhvr>
                                        <p:cTn id="72" dur="1" fill="hold">
                                          <p:stCondLst>
                                            <p:cond delay="0"/>
                                          </p:stCondLst>
                                        </p:cTn>
                                        <p:tgtEl>
                                          <p:spTgt spid="3">
                                            <p:txEl>
                                              <p:pRg st="14" end="14"/>
                                            </p:txEl>
                                          </p:spTgt>
                                        </p:tgtEl>
                                        <p:attrNameLst>
                                          <p:attrName>style.visibility</p:attrName>
                                        </p:attrNameLst>
                                      </p:cBhvr>
                                      <p:to>
                                        <p:strVal val="visible"/>
                                      </p:to>
                                    </p:set>
                                    <p:animEffect transition="in" filter="fade">
                                      <p:cBhvr>
                                        <p:cTn id="73" dur="500"/>
                                        <p:tgtEl>
                                          <p:spTgt spid="3">
                                            <p:txEl>
                                              <p:pRg st="14" end="14"/>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16" presetClass="entr" presetSubtype="21" fill="hold" nodeType="clickEffect">
                                  <p:stCondLst>
                                    <p:cond delay="0"/>
                                  </p:stCondLst>
                                  <p:childTnLst>
                                    <p:set>
                                      <p:cBhvr>
                                        <p:cTn id="77" dur="1" fill="hold">
                                          <p:stCondLst>
                                            <p:cond delay="0"/>
                                          </p:stCondLst>
                                        </p:cTn>
                                        <p:tgtEl>
                                          <p:spTgt spid="3">
                                            <p:txEl>
                                              <p:pRg st="15" end="15"/>
                                            </p:txEl>
                                          </p:spTgt>
                                        </p:tgtEl>
                                        <p:attrNameLst>
                                          <p:attrName>style.visibility</p:attrName>
                                        </p:attrNameLst>
                                      </p:cBhvr>
                                      <p:to>
                                        <p:strVal val="visible"/>
                                      </p:to>
                                    </p:set>
                                    <p:animEffect transition="in" filter="barn(inVertical)">
                                      <p:cBhvr>
                                        <p:cTn id="78" dur="500"/>
                                        <p:tgtEl>
                                          <p:spTgt spid="3">
                                            <p:txEl>
                                              <p:pRg st="15" end="15"/>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nodeType="clickEffect">
                                  <p:stCondLst>
                                    <p:cond delay="0"/>
                                  </p:stCondLst>
                                  <p:childTnLst>
                                    <p:set>
                                      <p:cBhvr>
                                        <p:cTn id="82" dur="1" fill="hold">
                                          <p:stCondLst>
                                            <p:cond delay="0"/>
                                          </p:stCondLst>
                                        </p:cTn>
                                        <p:tgtEl>
                                          <p:spTgt spid="3">
                                            <p:txEl>
                                              <p:pRg st="16" end="16"/>
                                            </p:txEl>
                                          </p:spTgt>
                                        </p:tgtEl>
                                        <p:attrNameLst>
                                          <p:attrName>style.visibility</p:attrName>
                                        </p:attrNameLst>
                                      </p:cBhvr>
                                      <p:to>
                                        <p:strVal val="visible"/>
                                      </p:to>
                                    </p:set>
                                    <p:animEffect transition="in" filter="fade">
                                      <p:cBhvr>
                                        <p:cTn id="83" dur="1000"/>
                                        <p:tgtEl>
                                          <p:spTgt spid="3">
                                            <p:txEl>
                                              <p:pRg st="16" end="16"/>
                                            </p:txEl>
                                          </p:spTgt>
                                        </p:tgtEl>
                                      </p:cBhvr>
                                    </p:animEffect>
                                    <p:anim calcmode="lin" valueType="num">
                                      <p:cBhvr>
                                        <p:cTn id="84"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p:cTn id="85" dur="1000" fill="hold"/>
                                        <p:tgtEl>
                                          <p:spTgt spid="3">
                                            <p:txEl>
                                              <p:pRg st="16" end="1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309"/>
            <a:ext cx="8229600" cy="715962"/>
          </a:xfrm>
        </p:spPr>
        <p:txBody>
          <a:bodyPr>
            <a:normAutofit fontScale="90000"/>
          </a:bodyPr>
          <a:lstStyle/>
          <a:p>
            <a:r>
              <a:rPr lang="en-US" dirty="0" smtClean="0"/>
              <a:t>Quick Facts- DO NOT WRITE!</a:t>
            </a:r>
            <a:endParaRPr lang="en-US" dirty="0"/>
          </a:p>
        </p:txBody>
      </p:sp>
      <p:sp>
        <p:nvSpPr>
          <p:cNvPr id="5" name="TextBox 4"/>
          <p:cNvSpPr txBox="1"/>
          <p:nvPr/>
        </p:nvSpPr>
        <p:spPr>
          <a:xfrm>
            <a:off x="304800" y="990600"/>
            <a:ext cx="8305800" cy="2062103"/>
          </a:xfrm>
          <a:prstGeom prst="rect">
            <a:avLst/>
          </a:prstGeom>
          <a:noFill/>
          <a:ln w="12700">
            <a:solidFill>
              <a:schemeClr val="tx1"/>
            </a:solidFill>
          </a:ln>
        </p:spPr>
        <p:txBody>
          <a:bodyPr wrap="square" rtlCol="0">
            <a:spAutoFit/>
          </a:bodyPr>
          <a:lstStyle/>
          <a:p>
            <a:r>
              <a:rPr lang="en-US" sz="1600" dirty="0" smtClean="0"/>
              <a:t>In addition to the production of food surpluses that supported population growth, birth rates also rose.  This is because the nomadic lifestyle had limited the number of children a woman could bear.  She likely had to carry infants and young toddlers during long treks and could only hold so many.  Once a woman had a permanent home, she could bear more children in a shorter time period.  As population and specialization grew in farming villages, trade let to a barter economy.  Barter is a practice of trading goods or services perceived to be of equal value, and would govern the trade of goods for food discussed in the text. Barter economies continue today in many places, especially during difficult economic times.  </a:t>
            </a:r>
            <a:endParaRPr lang="en-US" sz="1600" dirty="0"/>
          </a:p>
        </p:txBody>
      </p:sp>
      <p:sp>
        <p:nvSpPr>
          <p:cNvPr id="6" name="TextBox 5"/>
          <p:cNvSpPr txBox="1"/>
          <p:nvPr/>
        </p:nvSpPr>
        <p:spPr>
          <a:xfrm>
            <a:off x="3886200" y="3352800"/>
            <a:ext cx="5105400" cy="3164145"/>
          </a:xfrm>
          <a:prstGeom prst="rect">
            <a:avLst/>
          </a:prstGeom>
          <a:noFill/>
          <a:ln w="12700">
            <a:solidFill>
              <a:schemeClr val="tx1"/>
            </a:solidFill>
          </a:ln>
        </p:spPr>
        <p:txBody>
          <a:bodyPr wrap="square" rtlCol="0">
            <a:spAutoFit/>
          </a:bodyPr>
          <a:lstStyle/>
          <a:p>
            <a:r>
              <a:rPr lang="en-US" sz="1600" dirty="0" smtClean="0"/>
              <a:t>Archaeologists studying the remains of Scotland’s Neolithic villages have also learned about life expectancy and causes of death in these early communities.  For example, they studied the remains of over 340 </a:t>
            </a:r>
            <a:r>
              <a:rPr lang="en-US" sz="1600" dirty="0" err="1" smtClean="0"/>
              <a:t>Neolithich</a:t>
            </a:r>
            <a:r>
              <a:rPr lang="en-US" sz="1600" dirty="0" smtClean="0"/>
              <a:t> humans on Orkney, and island off Scotland’s north coast.  They found three children for every one adult and only a small fraction of adults over the age of 40.  They also found more female than male remains and believe that women often died in childbirth.  The skeletons suggested that everyone, including children, worked hard at physical labor.  Researchers also found evidence of reasonable diets that included fresh food, and no evidence of violent death.  </a:t>
            </a:r>
            <a:endParaRPr lang="en-US" sz="1600" dirty="0"/>
          </a:p>
        </p:txBody>
      </p:sp>
      <p:pic>
        <p:nvPicPr>
          <p:cNvPr id="6146" name="Picture 2" descr="Neolithic Orkne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886200"/>
            <a:ext cx="3252261"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9769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6146"/>
                                        </p:tgtEl>
                                        <p:attrNameLst>
                                          <p:attrName>style.visibility</p:attrName>
                                        </p:attrNameLst>
                                      </p:cBhvr>
                                      <p:to>
                                        <p:strVal val="visible"/>
                                      </p:to>
                                    </p:set>
                                    <p:animEffect transition="in" filter="barn(inVertical)">
                                      <p:cBhvr>
                                        <p:cTn id="13" dur="500"/>
                                        <p:tgtEl>
                                          <p:spTgt spid="6146"/>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t>
            </a:r>
            <a:r>
              <a:rPr lang="en-US" dirty="0" smtClean="0"/>
              <a:t>he Effects of Farming Chart</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en-US" dirty="0" smtClean="0"/>
              <a:t>Hunter-gatherers must travel to obtain food.  In small bands of nomads, everyone is involved in getting food.</a:t>
            </a:r>
          </a:p>
          <a:p>
            <a:pPr marL="514350" indent="-514350">
              <a:buFont typeface="+mj-lt"/>
              <a:buAutoNum type="arabicPeriod"/>
            </a:pPr>
            <a:r>
              <a:rPr lang="en-US" dirty="0" smtClean="0"/>
              <a:t>Farming develops, people domesticate plants and animals and build settled communities.</a:t>
            </a:r>
          </a:p>
          <a:p>
            <a:pPr marL="514350" indent="-514350">
              <a:buFont typeface="+mj-lt"/>
              <a:buAutoNum type="arabicPeriod"/>
            </a:pPr>
            <a:r>
              <a:rPr lang="en-US" dirty="0" smtClean="0"/>
              <a:t>Tools and crops improve.  People can grow more food and build up surpluses.</a:t>
            </a:r>
          </a:p>
          <a:p>
            <a:pPr marL="514350" indent="-514350">
              <a:buFont typeface="+mj-lt"/>
              <a:buAutoNum type="arabicPeriod"/>
            </a:pPr>
            <a:r>
              <a:rPr lang="en-US" dirty="0" smtClean="0"/>
              <a:t>Population grows larger</a:t>
            </a:r>
          </a:p>
          <a:p>
            <a:pPr marL="514350" indent="-514350">
              <a:buFont typeface="+mj-lt"/>
              <a:buAutoNum type="arabicPeriod"/>
            </a:pPr>
            <a:r>
              <a:rPr lang="en-US" dirty="0" smtClean="0"/>
              <a:t>With more people and enough food, not everyone must be involved in farming.</a:t>
            </a:r>
          </a:p>
          <a:p>
            <a:pPr marL="514350" indent="-514350">
              <a:buFont typeface="+mj-lt"/>
              <a:buAutoNum type="arabicPeriod"/>
            </a:pPr>
            <a:r>
              <a:rPr lang="en-US" dirty="0" smtClean="0"/>
              <a:t>Specialization develops.  People become potters, weavers, toolmakers, healers, storytellers, and so on.  </a:t>
            </a:r>
            <a:endParaRPr lang="en-US" dirty="0"/>
          </a:p>
        </p:txBody>
      </p:sp>
    </p:spTree>
    <p:extLst>
      <p:ext uri="{BB962C8B-B14F-4D97-AF65-F5344CB8AC3E}">
        <p14:creationId xmlns:p14="http://schemas.microsoft.com/office/powerpoint/2010/main" val="1815686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down)">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ircle(in)">
                                      <p:cBhvr>
                                        <p:cTn id="18" dur="2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arn(inVertical)">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TotalTime>
  <Words>1008</Words>
  <Application>Microsoft Office PowerPoint</Application>
  <PresentationFormat>On-screen Show (4:3)</PresentationFormat>
  <Paragraphs>57</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Chapter 2 Section 1 Beginning of Civilization</vt:lpstr>
      <vt:lpstr>PowerPoint Presentation</vt:lpstr>
      <vt:lpstr>PowerPoint Presentation</vt:lpstr>
      <vt:lpstr>Quick Facts- DO NOT WRITE!</vt:lpstr>
      <vt:lpstr>PowerPoint Presentation</vt:lpstr>
      <vt:lpstr>Quick Facts- DO NOT WRITE!</vt:lpstr>
      <vt:lpstr>The Effects of Farming Chart</vt:lpstr>
    </vt:vector>
  </TitlesOfParts>
  <Company>Academy School District 20</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Section 1 Beginning of Civilization</dc:title>
  <dc:creator>Tara Nedrow</dc:creator>
  <cp:lastModifiedBy>Sara Justus</cp:lastModifiedBy>
  <cp:revision>12</cp:revision>
  <dcterms:created xsi:type="dcterms:W3CDTF">2012-09-19T15:48:38Z</dcterms:created>
  <dcterms:modified xsi:type="dcterms:W3CDTF">2015-09-28T13:23:24Z</dcterms:modified>
</cp:coreProperties>
</file>