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3FCF-9C36-4F49-8990-4683BA091EDD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88FB0-2FFF-46ED-A96C-972A67BD74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3FCF-9C36-4F49-8990-4683BA091EDD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88FB0-2FFF-46ED-A96C-972A67BD74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3FCF-9C36-4F49-8990-4683BA091EDD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88FB0-2FFF-46ED-A96C-972A67BD74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3FCF-9C36-4F49-8990-4683BA091EDD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88FB0-2FFF-46ED-A96C-972A67BD74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3FCF-9C36-4F49-8990-4683BA091EDD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A988FB0-2FFF-46ED-A96C-972A67BD74D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3FCF-9C36-4F49-8990-4683BA091EDD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88FB0-2FFF-46ED-A96C-972A67BD74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3FCF-9C36-4F49-8990-4683BA091EDD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88FB0-2FFF-46ED-A96C-972A67BD74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3FCF-9C36-4F49-8990-4683BA091EDD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88FB0-2FFF-46ED-A96C-972A67BD74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3FCF-9C36-4F49-8990-4683BA091EDD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88FB0-2FFF-46ED-A96C-972A67BD74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3FCF-9C36-4F49-8990-4683BA091EDD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88FB0-2FFF-46ED-A96C-972A67BD74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43FCF-9C36-4F49-8990-4683BA091EDD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88FB0-2FFF-46ED-A96C-972A67BD74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C743FCF-9C36-4F49-8990-4683BA091EDD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A988FB0-2FFF-46ED-A96C-972A67BD74D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Feudalism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From the Norman Invasion to the Black Plague, how </a:t>
            </a:r>
            <a:r>
              <a:rPr lang="en-US" dirty="0"/>
              <a:t>f</a:t>
            </a:r>
            <a:r>
              <a:rPr lang="en-US" dirty="0" smtClean="0"/>
              <a:t>eudalism started and ended, how it worked, and its benefits and drawbacks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33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Feudalism’s Beginnings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Feudalism was a system of government that originated in France in the 900’s.</a:t>
            </a:r>
          </a:p>
          <a:p>
            <a:r>
              <a:rPr lang="en-US" dirty="0" smtClean="0"/>
              <a:t>It came out of a need for protection due to the Viking attacks and raids on villages furthest away from the central power</a:t>
            </a:r>
          </a:p>
          <a:p>
            <a:r>
              <a:rPr lang="en-US" dirty="0" smtClean="0"/>
              <a:t>French nobles decided to protect their land and people by divvying up their land and appointing others to police each portion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34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Feudalism comes to England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Feudalism came to England by way of a man named Duke William of Normandy.</a:t>
            </a:r>
          </a:p>
          <a:p>
            <a:r>
              <a:rPr lang="en-US" dirty="0" smtClean="0"/>
              <a:t>Duke William was a distant relative of the king of England, and so he decided that he had a right to be King of England.</a:t>
            </a:r>
          </a:p>
          <a:p>
            <a:r>
              <a:rPr lang="en-US" dirty="0" smtClean="0"/>
              <a:t>In 1066, he waged a war with England and famously defeated the King (King Harold, also known as Harold the Fat) at a battle called The Battle of Hastings. He was then crowned king of England.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15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woven mural of The Battle of Hastings—1066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AutoShape 2" descr="data:image/jpeg;base64,/9j/4AAQSkZJRgABAQAAAQABAAD/2wCEAAkGBxQTEhUUExQWFhUXGRsXGBgYGB8fHxwhIBsfICAdHB4fISggIB4lHh8YIjIhJikrMC4uHB8zODMsNygtLisBCgoKDg0OGxAQGy4mICQsLC8sLC8sLCwsNzA0Ly0sNDQsLCwuLCwsLC8sLDQ0LCwsLCwsLCwsLCwsLCwsLCwsLP/AABEIAIcBdQMBIgACEQEDEQH/xAAcAAACAgMBAQAAAAAAAAAAAAAFBgMEAAIHAQj/xABFEAACAQIEBAQCBwYEBAYDAQABAhEDIQAEEjEFBiJBE1FhcTKBBxQjQlKRoTNiscHR8BVykuEkgqLxNFNjssLSQ5PiFv/EABkBAAMBAQEAAAAAAAAAAAAAAAABAgMEBf/EACwRAAICAgICAAQFBQEAAAAAAAABAhESIQMxQVETImFxBDKB8PFCkaGx4RT/2gAMAwEAAhEDEQA/AOi1qenRprvoHxHUpJj5e8n0xTyderUqlhVdaCHqLab2+EdM33PkI77VPqAqPUpZY6S0GrWgEGBCnSIB9AIm5NoxYy/Kr01UK6uVJIklbkkliYYkz2EDGOKNsmWeLZxaeXrVVzDnw0Zvu3gWj7MzeBYG5wB5P5krV9XjPVICh1YCmoIgSOpRMecx7Yn5h4TWOUzSPTlj9qpVtQ6dOpezCdPl3xzXg3MVSiV0LrVEcBXOoKGgkr5SQD/tbFLjtaM5ctPZ2ahxRqjqKYZ1JgkODED91Y+ZODCZLuXefRv9sKnIfNdCuophRTrACV/F6gncenbDkKh/D+uDHeysr6NPqv77/wCr+xhez2dqVGIy7OVWCx6YAmNVwCfab72xY4hxE1nNCkQBEs24jzMfd7fvX7Yrs3gstNulBLhiOmqT+M9nFyFsLCPIRKio2EMvmdaakrlrGIp7kfImJ74WqvNeYqZtcrlESqy/tmewS97qRt3tvbG/M3NrVCuUyJFTMVBDMptTEXM9iPPt7xgry3wWhw3Lku6BomrVYxJ8pOyjsMWo0rYsrdINAVfKn+bf0xHmsxUpozslPSoJPW2w9NH6YHZrmylpDUYqg3DAwp9jBn8sDeK8xeNT0adEkarzt2Fh3/hjOXJBXspRk/AY4RxR8wrOtNF0nSQXPkD2X1GBfH+cEydUJVVdRUGQ5gAki8rbYn2B9J94DkM1SXxKZo1Fqqp0uWQrud1Vgxkx22wJ5y5e8SlmM3mjTSouXZUFKWgwQJZok3iwG/ti426sTVK9DpSaoVUp4RUix1E2i0Wvjfw6x70x8mP8xjjfLP0mHKZNaHhGo9OQrFoXTMibEyJiPIC+Gjkj6Q6ubrNTq00EJrGiZgEatzeJX9fLFuDStmS5E9IenSsO6N7Lp/ixx7UzFSmjMyAhQSdLXsPJgB+uLVGoGAYXBv3ws53O/WqpooSKKdVRxNx5D3Mx7E4iTpaNE77DPDeJGtT1hGF4gx8yDMRNsV+K8wJlzTV0ctVYIijSST7Bth3O2KzcSFB6jsSuXpUhH4DB+6JJn7oEXv6Yo8r5R81WPEK6adQ05emfup+I/vNiorQpadDR4z/+Wf8AUuIM9xHwlDMjSTGkMs+4kgYIA4pcSFJgqVDcnpAnVPoBfA06EmvRmVzjVFDIkqdjqHax/IgjE2up+D8n/wBsJrcWNNCpLlGaAEB1ajaBBBgn1ABuT2LHwLiJfL66g0shKsJmIAO/ffBHasG6dUT5rN1KaM7KsL++b+Wyn0xU4RxtswOlAGiSrPcCYBkIQZ98L+f42alTw7wWvuQYBNwbfEAQR88T8B4zSoOabUmV23cFnLAGFJBFlv8AdJie04hTT3ejTHxWxrIqfuD5sf6Y8XxfKn+bf0t+uJvGBAIMg7EXH6YjzWbWmjO1gok2P5e52xpSM7BXEOLVadRKQpK7vsBVNvUyvkGPspxS4/zXTyy9ShmMQiOCxmwgeVjgVTbMVarV1VlNTVTXYCCokhp1A/Co0g7MdjOA9DMpUz+qsYy2SBJZjOqqTAHcsdQMRNqKnveFb37LVX10dDy9WqQp8ICQJDPdfeAbjGvFc01BHqFV0KJPU0/kFPfAipzkkTTpsQdix0z8on88BeM8x1KwgKFXeJm/adv4YiXLBeQUZPwHspzGtVggCBmmAWqCIEkGaYEjynBNBX/9KP8AM39MLvJHBV8M5h2LvVBQyFgKtRoiFB3EkzfDeZxaV7JbAmd494b6G8ItvpWoSe1iAtjfbHuT4lUqGPCVPIszX/6cBua+UKT069dZStBqq620lRMWF5IvPn6DC3kfpUZKAWpSapWFi0hVPqdyD5iMWuOUtol8kY9o6XoqH8A/1H+mK+aqPTRnZqYVAWJIbYCT3Pr2wL5I5r+vo5NPQyEAiZ3mD28jgdz3m3rVKXD6MaqpDVG/CoMjb2JPsB3wnGnTKi8uiHJcx162XqV1VaSB9Ka+rWSewGmACb3OzeWDnBaVdqKEvTgqIHhGwO0zUm4jAnN5BDWy+Spj7KiJYd9pbUe5KmJ86hw4gHy/X/bGa22XKkuiqqVR96mfTSV/XU2KmczlSnTao60Qigsx8Rth/wAl8DeceZ6eXpvSMmo6soCxYldz6CQcInH+ZjUyyZZFCLANSb6jKupBm0m5EYYRi34HjgHNX1titMKrATDar3vB7kWtGNONcfr0KhpaaUldaMVYhvlqH3oU+WpTgT9EdWmadZQiiorA64GoqexPkCD+eGXm7hXjUJQTUpnWo8x95f8AmWfnpwNa0KVKVAWvzQ5pMynS6tpeUUXEBvvMQQWWzQSskYP8Cr+NRDmo5PwsJAhhuLAH1HoRhP4hm6dfLUWquqpTJDuQxMMvS8LJJ0zcgjpeSJnF3lnNeDmWoatSPAVvOxKN2uVlT+8oHbCrp+BWNtTh6Hcv8qrj+DYzFg2xmLpCtg3gObRKMU6VaQeotTgltjb02jYAADBJuIf+nVv307fzxDkcqyBlaoSNRIaRJBv1SN+39xiXxaYuaoMfvA/wGJY19is2ZcnT9r6zSf8AjAGF3MctZV6js+Tq9UyaYdZm+2oAGbkzfDhSzFMffEnsWn9MDM5zRTSutAU6jkzLKLCADF9zBB+Yw4p+GEmvKF3Ncj0tP/DLXoMCGDnqP/ukGY2wTWpnhT8Jy9QQo8XwtJ9ZE3jeBE7YZEzZYAqhIIBmRscCOcOJVaeVfQkM48NTqWQWBvcgWEnfCcr8jUUukeZbLU2pL4AqwSGaoFOp/ckje3oBa2KPOWfzz0Wp0cqxNSBqG6Dud9ydo2GIvo2zVQUDljp1UiY1MJgmYhSwsTtPcYbmpVT3p/kThr6bCWtMX+T+E5fJUgo1GqwHiVHpspY+QkWUeWL3Esvkq7JVq6KppSUVnkT/AJJ0lvIkTgics53e/pqH/wA8efUDOrWxPzj8icNtsSxXX7/wIXDaH1nN0wairSakcw2iAT1ldEnYCQxgAiY9cFeI8uor0lSs0VG0XCnTIkbC5sYnBzMUxQV6ld/GW2lTTSQSYAXzJJAvjMo+UzCllCGDBBQAg+oImcR8OPTRTflWe8qpUXLqlS5RnQGIJVXKqSPUCfniLmzKGvTTLW0120uSNlALWvvIEHFs5KiCCEadhGr+sYQuM8YZcwzrRzPgUHKuQzBBEBiTqk21m3p64ttiSTPeUfo8yxplq6+IUq1UXVYMFdlDkd5A2mO8Y9p8nrlq9WvlyVNBqTJp++CftEZfhjSYBAG+GbLU8l0qj0gTdQrE73MS3rPzxpmeA5cVEHhvU1amINVt9SdRDMA0T64byZCUV/BNzRm9AWhRHXWIEDyJj5A/wBxPleWUpqNLsGKw7AnrPmQTEenoN7zRp8t5X6y7BGBREcEVXEEmoDs20AW8sVVyZVRS15hqlNg7MuYYhl0nzf4S0Su4m1r4lR2XdLTAlHhgzfEnoKzvlKD+I4LErqiNAExZp+Ujyx1BTAgDCd/gNOl9Y+r+LTvMIxCj7MNM/ik953Fu4lr8Kq/aFMxmVuVSWQoDqCiJBaZ8xi/sS15bD3FuKCih6SzwSqCJJ7YSKLeK4rr4xqOQ2vS87bKoFh7yBEicFsxwIVfEqjMVwwZQs6G09KWIZDsS098ecTrtlUqtWzuYKUk1fDTGqxi+iNUwAO/zxMr6BJdknB+G+MTrUqizE2JbzANxpN5N5AxJluXqxLq9TTTZgYWDq0oo1bbsQSQZiBhe5bZ8wi5j61UDK1RHUqhhlItITuCp2w5tligZmq1dIXUSagkRuICRECZ98SkscSn3dmlfIUXpMlOKfhvZ9+sCDM77lTf2wu5XhuYqeIhSlUVGKM2qAT33HkR7zHbC5mM2z0Epu1Tr+00FlMEjWd01ahrpgifvH53+UuHkhqiVq9MIjKqh1IBNpZXAfsLGn3EHCTNMElsYeErmMpqXwXanIIQS5k7lCP4MfaO9XmHi/wBYqJSRSVUa2XuSBdbfe3QCdyx+7gi3DqlQ0ozOYWQxa4glYHZRaT2IxBk+C0+l6YqAlEaFdypPUNy1hGx8jhtOtGdpvYv8d4rWyeW8Wm180IQdOoCLMmkARpgDyJEg4AcMy/SgVWbwwagCqSXY/HVYAQFEKqyRCr6nDfU4JQWr4hFeq66tBdmOmKmlfDa5IlhIg+fa8fGOHrl6NXMTXqVqk0gulwG1xOpHBOkXYsLWxWNKh2mrX7/gl4ZyvWqy7VEpgEqo06rgw0mRtET6GPMjuP8ACDQqpTfMIBUUktGnQFuSoZ2BYgMFEfERY4M8sUy+XotTzGYpl3iojhSQ2klgNaSAdMi3ee+N+LcspXdnzFWpVWm6KFJC9BVSwYoF1CW1X2j1OD4cfCIbflhblziFBqaUabprpouqnPUIABMG5Un72xne+DM4UMyvhMKgdkos7sxEAhF0guTeeszJ+6ZxZ4fTrumo1ao1uyFR4cooLAMdSG9hKjz9MO90GGrsM8RGtTT71AV9gRBOEPgP0dZd6Z8fWXR6lNoMAw50tIE3XSd/PDfS4Mquani1S7AKzdIJA2BIQWEm3rijxCllstqJrVUd2LlVqMzMTuQt/IdoxSk10S4xfYtDl7/DT9ao1X8NXCVqbQQyzBiwNrGffFzkmkdFfiWYHXV1FB3CDsP8xAA8wq+eB9etkcwVpV63hUVJK03dizGTLF50qDLeZvuMOw4LQemFAY04GkCq8QNo6ojCbbKSUdFDlLLnS9epHiVSY9pvHoWn5BcGM7nlp03csOhSxAI7CfPEa8JohAgprpUACeqw2+KcerkaKiBSpgeiD+mJiqVDk03Zy6pwtuIBc5Ur0VViZRSQUAJkmZ29iI7iMb8W5cyz06bU6xSoKiUaxsyAlTcQxAAAAs20Tc3Y+PcOoVM4lOoaVMNSlelJkEyADtMgzF4xa4Zw6hmE8PTTalSGlWQCdRFpInqVYvJkt6YX6FZPuxS5ELUkavl9NeoCRWoo0Mo6gAZOkyQCG7ERsSV6Zkc0z01d18IkSUJBK+5BI9cJuX4jRybNl8ylJipikdK9WrZdpAM99oM2gknW4bQ1/wDEUKdIFFMUwYZpMguoBYgBek+Z37NO0KSt2wFxqrSoZsnxKYp1OoFW+AmAx6SLhiGF7hmHnivzBxDLolHTVY1abEeJuGBctrLgaZDQ1zaSIvhtfKoGKtQNTTApBl1KF0jZmspmZJg+4jFY8FLGZipSpoqMQSp+JmWT8SmVB79INiBhNaCNXsscL5moVaSP41OSOqDsRvtPfGY84ZwtGQtXoUxULMSCFbvAhouCAD232GMw1YPFBXhVBWoUncEEorNLGxKiZk4H8R5lyVAWYOZPTTg7CSSdhA/iMIHHecquYsT4dENS6B5G5DHvtEWG9sKWczvwxckNJ/zEz+kfniXSLhByOoVfpGQQwokCwHUuq6hvwHYEd++BX/8AoKlQ1qqima4WpUQpElBAIeBMhTZhpMT2xzyjVZzpuT2/L+UYb+T6wpcRptUZdDkoASJ61hRA7SQPnikOUFH7jnyDzZ4lEJXBXSOioRIZR57lSNpbeMVOdeL0675VqNQPQpv4jlSSrMHphVEWZrsYvteJBx5zLy2MoTmEvTBC6RUcOAysmhQDD/HIF2tHc4FHwKdSoWdqKIxceITRBZqiHpQKaTAql9K21DUCQMOKsynJJ2gxxLmg1K61suUphVCu1VYKkjcpZnW6kNqUW74IZfj+cC69WXzA/CiMk/5XNR1mNpAHqMK2eOlKdWnTWrB8MMac3QMAS5WncoZghpDP+KMWuECn4zVMvUZqTABk+6rafEIEixCmB5lWG7LglFpWmSpW6aOh8OzzZiktWmV0MNjIIIsVbeCDII7EYlrVfDUmoVC+es//ACG+ELI8108tRr+E3iM1U1IElVBKqzAxB3UwO8zGE7ivG6lSt1uXfUly3SrK7Cw2AYaTbC2+ikl5On8W5mySU2JqFioBAVySSDYLcrIIn5XwA4BzmTmapI8Skx+JF0HsFMEyZUXnSBFvVByOccZhFBgIWAB3LBWCyD69vU+eG/6NPCzNOshJR6emoHJBMmdfkNAKrbcTYicVKDQ4zg1+/odETmGkfhDm20R+rdPcd8K3GjUo5bMklIqMHa+xJho2lfhteb4q5Xmqk+a+roRUHVpqiwOlGYiDuDcTN8G+JrFGqSNQVSxuZIWDBgXtA/ntiWvYto4i9ZlbdlZe43HqCPT1x27kbiIr5JK+Y06qYINRgJAH3pO3fHLeKUfHqViiCloZDEmFQgLqYkmACAZP4j5DDV9TalRpZcNqprDsfMsJVo+QN9gVsCThv5b9GvJJTUfY35vmakTopUxUaoUQloRSHtJMEkAETI7jzwCr80MtQinSywWdAIQyym7fhgW2vMXAtgAS9SqGkAdJJHf73Tbb4R7ExtjRaa02LOdhqLR8MmDNukEwATvtvjN8lOlszUW0EcrzjoqFaiKKNWoNdML8IkqSBqtdb+098dGytKi4LIJBbUZn4p1SQdjMH8sck4Jm6YqFiHeK/iAgHSVOkdUkAiA1r98djy+WSmoRAFUWAxcXYpJIxsshBUqIYyYtJ87d574WOc+FpmHp0XLeG7qXAJgm4U+VoNttvLDDxTPeFSLxqNlVZ3YmAPzwoVs2+pmzTB1MQ6oV0QSQCvxKLzqkg6rxGBiiBuMcUp8FqmnSmqKwJam5gqbS0xfV32+HEnBuf6WaDUq9Lw1cLSZw0ysNZiQCFHV1ajGo7b4WueuGrV8TMaiZ6aRDKZNnhhOojSWgjyGFZaNbLrSqBQGFQkXBOrpAVlkmZBBU+d8UkmvqEsovrR9EPwuh3ywcnvpQzt5t6D8hifw6dNDNMU0FzdVFr30thYzPNIy+UprThqukhBcgABik3klkUQJkzhC4jxypWZHdyxJo1FDGwKkhgF2EsJnyAnEsuMG0dC4vzNw2mSXZHYarJLSTuLWM2mbYI8ucxUM0mqmQpIAZTYi1h7DaRbyxxdc+T0kAwpLagDJVHYgz5ub4efo54PQzOXfWg1U6k03WZTUimAxuLi8HBfoJwxR0ReG09KrpBCyACSbNuN9vT0HlhW5jpoKtNpmlSq0/E1EuBOvVJM+dMkTsBbBDNZrxHI1EUqZChVMaiLSwkEqWMAAx0k3nFamyrDU9BWCAF0wbjupG5JncwMPshPEB0hFWpVo6PDLFqYR3QbadRCxMjVAJIhjYdmjgucWstSmyBWI+0WSdY0hSdUgn8JkA7eYwnZ+s6V0NJFqUqm/VeSx1sNR2BEx5tH4cXuC57TmF0qXYapVD2iCGY6VFylp8vTEJyUqG6aseGyaEqSolVKDyCmJEbRYfkMUa1SipKqpquH8XQssQ/nJOlO+5AvgLxbmagreHWqMzSo8DLybsYVXcQZJ2EqCJsRfAZ/pIpoqDL5ZQp1QpYLZd2hAwgmQO5IPvjQnY61KdeoCGZaIINqZ1P76mGle9tJ98BRyTSklq1dma5JdTJ9SUM97G2ANH6SHeqkUSEj4VvrY2gtp6SpjeP1GCHOHOXhfVloAu9TqKowkCIF9tyf8AScS2n2UovwL+f5NTx6i06tSoaQV6usiTJFlhNwP5DD3xL/hKKDLU50mTSXdlA6onYgQfU6RaZwgVeO52qzMrrQA0rUsjTsdgpkwR1Ftp+TpwnmSgytWrOFqGFK7wt40gSYaC203g7DCUr8jarYfyecSrTSpTaUcBlI7g459z9zrVp1DlcpHibPVLCEJ7CbSBck7fwv8ALnGz42Zy+WptUXV41HWGpKFcguCWWdOpiywps3libNfR3k6tVq1VXZnYuV1nSGPxR3IJ88aRryRJejn1XKVabCpm70tcLW0lmaDfw2ME/P3FxGCXK/Kpr0/GymbKAsytKnUsbDSGgkiDJ87RiLml0p0qi1NRGt0UayLoxAaNp0rBt97AXl3mQ5JVrUVAD1ClSnJIZVUHcmzS1iPM4UZOSsclWrH/AIrwEZTK03FR6j06imSAA5YgGRBJ2G5O3vh5VQJIm998KH+L0uIDK+DdTUL1AYlNC3Vx2PV/D0w3nE1sG9I8Jxo4xsXxG9WP+xwxGpaO2MxtqxmGB8+IyuJkKx3U2U+x2HsdvPEiZJv3Y9WWPzJjFU0/TG+TjUtgepZB9+/9+eM9s7bUVpnTuUuSXFF/EJprVQg3gmbQduiO39iy3LFOiKNfM10By2kgIwMhW1AXSWJbsO7QMc85i5nr5iq5aq2jUQoHSAAfT09cB6lVzuzfmcdK4G12ebL8Rs7L4j16njVgQ3/46cyKQ+VtZHxN6wLbw52ojh0vIBGqDZgCYBHfe49t8cx4PnMyToo1XHc3ttuZsAPPDrkcgQPEq1EqNWo1CyrS8SQAAGbQQR8chibQLE2HO+HGfzM3jyZQtIJ8UeogrhAT4YqAEoxb7NUMlqpJMrU0zBaKamGkYg5v4sXP2LeGiBE2AdzTaSyqbqgmJYAmBAgzi7ksghrPQ1KrCm7hnU7q5RSPEJIOoSTOzAdgRzjiuYam5UGRBMyOoOZkkd9gf8uNKcpYoFUYZMm4ungqgpfsz4oU+nSjL7grPs4wvPJO3bFtOKOqeGQHWdUNPS2xZSCLkQDMgwLWxNkc5NSmEUUyWXqkkgyLg2j5X9cdMV8OPRyya5Z99jRkeAv4VOppao4dfEbSDoW3Sv4nA7sfQeeAnHXanUZUbSjLpNMMYWQNSkQBBYTf0mdy/fX6wXQKrIv4Kaoo27QC35scL1Tl+kTqBbVMnUwYE+oIv+mPO/8AQr/4eguNeel+9gjlBKiZyi20Npa46dQKdUG12Fjjp/FGPh6VKanKp1tC3g3N7Xb+mE3lbh6HiLFSoNOmSY1Aa2aTF5kBgYk9sT/SXSLtQWoYoFhrZZlSZVT1ErpuomLWxoqrRE25StjDzBXp01fJjUzOBUruthdlCoYMxHa/Son4sLNKtUMGdSFF+KzbAATfaPIGNN98aZfLOsKJCI8A7llFMET/AM0C34RiwKRAA/l/TGHJy+EVGPs2FQj7reQgr/8AYYZeFLWq5MUqNHwfEAL1aoVg2rchJJNrCfIW8lbN1vCQuxEDt3J8h64eeQ8+1XKqrrD0+mP3d1t2taP3cPg1bFyi7k+TM0xcV6lJUMgBAWJJiWvpjYdzsPfHQBVgRDe9r/rgHx7nDK5U6alSX/Ag1Ee8WHzjCbzF9Jq1KTJlUdXaB4jaRAO8ATft88dBGMpbSPPpJ550sMvlyCUYNUaxuDIUTIsYn8vPBvgfF6lbLioqrVSPvdDf5e6zC7gjeIGOKPl2cwokk/M3/XHT/owydWmlalUH3l0xB+NXBuL7p5yL2xUkklRknK2mgLmuNNls7TotQTVrpkuYbfYiDcAk2kbDFDidXMZqocxmejSqkQmnUdO6yOwtJJuBF50vWeo5GpmWr5vUTSAQfgYAT1QS3xFkgkDpgzcYSuNcaZ2YsAulDSpoBYBGUARsRZz5STGI66N42+yLiWd0M03htIk7mk40ufemSv57dgrVma5Pp/2/jiTMZhHaSpF+znz9Q38cYlWmIhG+bg+9go7euJe9HVBYq2thHJ5TxWPapUpM0WAJBF5Yi7Q3zI87Pf0dZoJw3MuupYqN1RJEogkDvG8YUM/z/lQVFHIIUQFVLu0keZF5+ZkW8sEOV/pBy9CkyNkSlBiWaHLgkgCOsSbACAbY0xpdHG+bLsaaPElqlaKK4pkQz2hUAPSoLFpYKQNiJY7ri5xxwlMpQaKrAU0OyoWIAmDAtG/Ye+AvA+JUqrUxQ8VSVDVGdrXV1XTFyAS0QbifLHvMnEqVPTTIRaYa4LArKLEFQTPVO43CxOM70OUfmoCVsmmVcs9QeGi6WakXCsbghQzMQAzBdYa95jTcZX4qalIrPhU6lanRhbEJAZp9gy27liT2AEZ/joqO7OCdUU0Q7CnfWDH3iNAB7SfIRDmKNSqS1EtWBZqgCjqBe5lLtMCLSLb40Ud2zNy1otDjWnS4A/8AEPX07QFQJSX2HX8hPfAZs0VUAExGn5Tq/jfEzcIzBgGjUF92RgPzIGHfgvKFVKSlaVQu7prqSFhAw1IiEzJ/EfLYY0biiI5SB/K6D6/l0YjTllNSoewKqzv/ANZ0+yjBfg9E52tmM67ihQQlULLIv2iQZ03Md2jBflLg1RM7mKlVGpZZQ+hKjSsNYTJIsgMk+eAfF+OjMP4VFVy9GldAYROqwLCxvPxgjTv6nOSs1g6uijxHMCiKgWmDSZ1XV0rPcjSSxTVcExMeRMh25F4flKtEQup6cBwT0mRZgNiGjzNwRJjFcchZenlWZ2dwAahFKGDGOxILMYsCCvywH4PkK2TqrVyjK9KqmpQSx1g/dC/CGDReZnveMT4oemOfBcupz2bqIoVFWlQsAAWUFm23jUon09MHmxW4Hw/waCJuxGpyd2drsxtuWJxT5n4l4FLpMVHsvp5t8h+pHngbpWT+ZnDuceIPms4y01I+1ZEQ2Ml+482b+Aw/P9Gitk0p6wK6X1CdJn4lj184tbsMHuX+XVlMxWUFxemGEss/eJN9R8u25uYFjOczChWem6SqkAFT1XUG4aAdzse2KfJ8q1QYfM62B/o6yVGmWCBg2mVmLqYmbSWBAv5FR2w7Njlg40uWzZZXJSo7VKTMoVWDGWpgzFiYMgEGDeMdIy2eWooZCLiYO49CNwRiE35KkiycatGKebzYpqXqOiKNybfxOE7jX0iU0kUF1H8T2X5CZP6YZAxZnN5ssdFFQo82Uz/1D8v1OPMczzHPubYyKkeipA/XGYLKp+gCtZwANRgiNzEeWJcplWYnSCYUm3tH8b4u8a4M+VqmlUZWK90kiT2EgXHcdsb8K4+2XVlFNHVjcyQT6E3t8u/5zTvXZ0yksLAdWgVaCCCNwf798btH9MPmU8LPUW1UysWB3IMbqYkj0jEOU+jvNFQ1VfDUzYdTT2lRsD7/ACx2cX4hStSVNHmT/DtU47TFXIZo0xKqpJtLLP5XjB/l/Ou7tUqPCUepgiAWnqBGzDTJg7kD0wdP0X19Ih01wbD4RtAned7wf54pDl2vlclmhUpFXYgW6gVkCQRI7tjPmwkrj+a1/s14s4un1TC+YreGgd2FUK1NmUaeswVEsi2LU3BEt8VKpvhB5hzJavUDEnQdIkztv7AmTFt8MHCQKgorVqBytOmFSGlQHW5MaYC2AB2vEzhUZPEZnYnqJc27EzhwinyN+kE5SjxqPt/4K4pgn/fFjJUR4ikuFgzPUdu3SCZJt233xAUBabx2kYucJKpUWoy6gCDAMXm3Y++N+W1BuzHhqXIkkdEqTjUi59fW1vbAZua1J/ZN+YP8hfBPK5nx9IpXaopIAAJAG9vPa3zx4i4pej1ZPHsqct1czl3VHaiaRqNVqFdWslxpJ1HsOkxGy4Yucsi9TKv4YQnSUdXvbcxf4tSqVIPbFany9mKit9k4+6VbSDvPnBt3FvyxrxnmhctTFDMJWWrojUVAVyoiVOoahITYdxjrhl5Od14FnhxzXhKfFRpAI1DYR3IG/wDTG5TNR+1QDzA/qsYzl9vsYMgozJDdryAb7gHbBLMISpgzE+Z7R+kzHpjBupVS/sasqZXIiQ7sarDYsZHuANsZxTmCrQSrSo6laqEBYbgAvMRtO0+pjzF2jXUgN52jvOxHfYzfa04S+ZsnGZfxmDtA/ZnoA0iAGIlt4NlvOL4dybkyZW6UVZRq0zvpI+W2IGIxvSoIrhlsNLMQfmo+RNo/rjQDGk4pVRvxTlO7VU6CPLnC2zNdUTVeJI/u0+fa57Y7Dwrh6ZfxKYJJDkEtJJhEN57XJ+Z3k459yRzBRyS6uk1DMyjmPK4ttP8AqOHnlrmJM7VrFIkFGtqG40Hdf3Rt598CMOZtvaEvmjg7UmJRzolkgsAs3K99M9a7/jtsYV6+Sqgksj++kx+e2OpcyZ2n9vl6oaToqahED7MLN9rA3/XHMaZZC2liItIJEx7YUmacFso+EfIz7Yt0ci4EuPDXzqdP5AjU3/KDiVuIVv8Azqv/AOxsUzcyZJ7n/fEWdOMgXXqKjlUWYPxNefZTYA+snBnlvhP1ioGqsAhOka3jVfaSZCDcn8pOAGYMuxEbxi5w/iuYWEp1SBNhb5m49MdclJrXZ40XFS30d25foJSQIrqdTsdQ2PWVBFoA0KFA8vPALn3gYfLrVGnxGLE3HxFmdT+WpSf8vlgxy1mSMrl+sMPCQkgxNiTBtMn0H645V/jNQUXrQmp6xSn0jYAs7GZJjUgkRdjjDF/0m+St2VcxynnQeqgZ8wUb+DEYhblrND4qREdyVA/MtGBqKxIgNNtp7+WI6wM94PnfHVs5ND/9GvCvCz1N6r0g0OFTxFZzKm4CyLCe/wAvLtSMPT9MfP30ZFFz6OzBVRHYkj93T29SMdupcRyrkBa1KTYQ8fzGMZvezbjWihxPMtmc0cmJREQVHJA65P3fMD+O+wBj5u4HSGQq06Qp0zAYHYkqZEkSSd/PfBvPUkpKaxWWQEKdUHqIGmZsCdOFLO8boJUmuddURcKWC9XwgbAbefzIOJZrH2gfyZm0oCll0qVw9UtTanUQhFcidSEqE02eIMk6bb4n5s4KctS0ga8rrDLqktQYmCRsChEiDsTN+8/Fa1UulGjTFXVLFg4OgL5hDIIkEQxO9sYM9nq4q0HTXTFMguE06iUJAY1IAhrGL9x6F7GkwtydldCOwqVKinSsMZAKiCVtaQE9PLAsZ5c1xRqLKy+CoIVwBrAv0+7MDPdV/IpyLkAMpRdgdRDESx+Et0wNh0he2C+a4TSqVKdZ1Bq0/gfuJEESDcXNjbBp9kttPQJ5q5qpZNeoa6pErTBv7sfurPf3gGDgBS5xoH/iaizUACrEWBBJEWOq7Dv6WJxHzTydmKubfMpUTRZgWuV0oBGkghrgkbb4QaGbBpvR0UnZyWc6dTIVM9IU6V9emO204aVlVGlXZ0TIcd4fmKLrXZG1M7vrR4uxiGYdlCjfsPTC5mK2WydVK9JHr0XJ09LTqAB6XHSRBFoP9IOTMhkqr+DmpDz9l9oQrD8JEyGHbaRHzb+eeH0aOSKU6aU9b0qattpmovVJFgACflgj2KWtIRueU4kzNUqo5pmqUpIIgT8JAXzEDU15JHpggnL+RyzFazPma0dSqCFU9wWDKJ/zMfbDPzDzUq0X8G5KkI5dRJjdFPUx8rb/AKqlOhCiNv7Nz5zuffEck8EtBF5dBWjmciBAyFI/5qaE/mSSce4Dk+c4zGHxZF4EFbMVc9UXK5VZkyW84O5P3VG+Ncxy/pzX1ZKgcoetwLSqy5jyU6h8vXD7m8gOEZA+AC1aoQrVY2MGW3sqgGPIkThZz/L2by+QWrRV/FzB01dIl1psOlfMajdiLjp8jjrpflj0TCTScpedUO3LOSNao1VwCFIMbDVAhRbZRH6YcxPl+v8AtgfwDJmjl6dNjqYKNTfiaLk/PBHViIRxQpytnhHocYFHdfzjGwfHhIPY/wCk/wBMWQcq4zldfFqy2UHw6YG13VRb13P54J536LqF2oVHVgDCnSyn07Ee84JZ7kQtXatRzD0STKhUXp2gCCLAgQDMYPVs6+XoL4zCpViLDTrPnEmB3N7fkMEfktplzlnWujgf1FKGZCZpKgAMMhOk+kmDba43Ex2x0XhXLCV2Jp0qYXfzQRso37Re5O53xV5v4UtWg+czBh9kOxqEmyAdkF49jfcmDkfj9VqKZIBpZnKMLdMA6SdwPjJPlA9MPlfxIKW69E8ccJNLv2Us3wlc3nky+XI0IOuoqjTb4mUD7osBJufQ46ny7wKjlKYSkt/vOQNTHzJ/kMb8F4JTyyEKo1MZdlESfIRso7DF16Y/e/M4laLlPKkujcsMIX0v8H+sZLxEE1KB1iBcqbMPyhv+XDt4Kz3/ANR/rjGpgdvnb+eCyKOb/RvxIam1qGFeiuYHSCTUQeHWj95nGqPXBHjXC62eDFlWhQ0KUapYCSSzaVhtQAXqJAAJsdsBKvBa2QzniUqDVE1tUpBdTBAxhxIWLgTEdII3icVOP8x1+JBlVvq+SpwatS5nyWLayTsg9z2xWOX2Lzp2lsF8y8fo0VWhk/tCpOqqQQp9EE3G9/TvviUZgvkmqZhFkg6Qvt0kTMEnvO2LvAeVvHpJUpBEouzBdRJq1ypK9ekHQmoXUdI3MwMN4+j+lUZTXeo6rtTGlUH6TiOSMXSiv1CDadyf6HL+YKeVVMsuUqCqWpzVeLklhpQj7hWD077TO+JeEcmZquvieE605vI642OlDBPzje047ZkOB5eh+xpJTPmqgH5kCTi8i+pwmrZa5XFVE5ZlvovdkDeIUJOzpcDzIBuTcxIiB52ucG5XfhlU1GrI1GoNBZvs4b4hMmIlSBe5ItjpgHqcLf0iov8Ah9csJA0n2OtRIuL3xSXhGbm3+YQOZ84tQ5mpSOoaEp6lIIMxquu43G9jPfCYaRC9/wDvjrP0Y8MApljeFi4Ni1yPcR/1Yas/wPL1f2tKiT5mms/nY/rjPGzbj5lDVHz3ECJ/7+WNJ0kAAszGAqgz7+2GbmvwKubWhkKa6acirUvEz2veOq95+WLlDkHMuni0XWJ6ZJRj+8LG3rI/LBjT2a/HjKOnQEynLlesOmgSTcrALX7mJgepOCvInDaBzLZTM09BB+EpdyOrQx3ECD6jb1L8v8czGQdcvnKQWkxJ1FbifvahIcTvucHfpC4OQEztARWospbSN1BkGAJOkxf8JPlilZjJW6klvpi/zRwJHz7UadPQao6asCFYqWYtsY3O/oBhczXJmaNCg1II6IhEawGLFyXMNA3Mbz04Ys3zFRq5w1x9m1SiKYLPBBICspWdlDVCG7zbtjp2Xy4RFRWOlQACYv6/PfFp4vRjP5lTPnNchWourPRqCDN1Pe1jETviHimSYVQBYOAyT0wuwB1bAQRJ8r4+ltJ8zgHxvk/KZpi1akGYgDVJBt7EYtTMHx60c/8Ao/5YFSkzU69JqjWeDJAH3Y3jvPe3lhyfko6TpYl42Zek/wDTIn54A8Q+jEUiauRrvSqLdVY29tW4+erBf6P+aXrl8tmenM0pm0agDEwNiLe+4xlLjjJ2axm40i/yznmcNlcwoJUEAMN1BgqfMr/D2nFLnUZbJ0NSUqSVarhQxA1GOokuwMQYue5G0zit9I+ZqZR6Oaor1FuuR02FiSACCRK+oH5q/EuIHinEKUKfBUJ0nsLF+25Y6fYDBGLS2aKm9DZw7iOYrNl2FBUUFTrJ/djSlxIMxN41duxrm/NFqKUKRh8ywpg+S7ufktj74rPmlDtTQXQLUMD4iDKrIXyifRkxLk+FueIVazD7FUAoztLgF2XyMhgfceZwEr6h2hRVFVFsqgKB5ACB2x62JGxqR7YCSnnRNNxf4W/gcfN7Zb7eqx28R/8A3H+/lj6E4vxEU6FapU0qiIxv3t/MwPnjj/J3KuYz6modNOmW/aNcuZ6tI/O5tPnfDTeLaLjipLIW3pMgUldOoBlN7iSJHswInzGOgcE4rUzyUKNYNU8OujVD3ghgpkdiY8iCp3mz1n+VctVo06FSmNFIAJDww/5lGq/fzxylc9U4fUq5Lxi2VqsSlRZme6zA3sDBvuNzhJeUVLkUlVDJzlw+hTzNMUgAyq7VLljLFYLEySYVtzb54Dvc6bT/AH6R/ZxpwbK5jMMBlsvCX+0qdKj1tv32k4Zcr9H7H/xGaN/u0l0j5sRP64xlGU3bGqiqEzMZkoSDXFG56Qyz8ywP5ACPXGYfqv0fZAhQaMxN9bSZM3IN8e4tcUSHyS8BvjuSNaqGFXogKVMgqCblQd5tt3gYOtxBRdtSp+JlIA95uB6mBhQzHM9cVJ8BH0E6WKkMoLaW6dRgwCd5I7dsNZovUST4NRGAI+zbSRuLliCNu2KVBsm/xOlbqsSAG0nSZsIcjTc23xJ9cSdPiLqOw1LJ+U4oPTrsGR6dBlYEES0EHsQVMjG75Wo1Mo1OiFI0lQzRG0fDh2hUwoKokKT1HYEifyxPhaqcNaNCUqQVp1kVDNxE9VMy0xc4g4HxanmXqU6dBqgpHS1VirKT5B2Mse/tHpikJoaK2ZRPjZVnbUQP44UfpMp1XpUkp6YLybgNNtJB7LcyfbBqi5RvC+rsSVkuzA6o/E5uWt8rbSMD+G52m4ahRodLBpYuNJHoQD036QBYbADA5JAk1sC8c4emdq0KDVClKlKkSBq0iGb3MAbmASbXx5yblGp5zNVq1PwKcilRldKBbnpmN1Vb9yfXDLmTpFQ+BQJXRqAqHcGUn7PtY4D8b54p5fwGqUZWvqZTrggKQJ0ss7GcJT8PZTg+0NtLNo5hHVo3AM/O2JdWF3OcQovQpVq1OEZRVTrUGCs7yvYi0+W+Pa2YFEF2XMUqMDUAVa5MAiGYrMgQsTbBaFiw1UXqxvUNrYWaXFKTfapVzBo6WLLodp0mJDkEqBDSAR8ox5Q45RqORTq5hk0htCo5MgnV1MuobqIB3B9cTa9jp+ifnLiJp0CkAiqGRieyx1fOD/HHOOVuFjiNRaS9OUywUsotqZrn1JYhhrN4W0Tjo9CipSaqVMyVJZWqqgCiSRCsVgqpgsRJwscs8ZyKu2Xya1kqVGZgVMgmJkHVpKqOxHp3w01sayW0PeR4dTpfs0RBAHSI2EDtO2LpP9/2MLdbi7FGVazNmIYBVo9GtVmCNLNF1nq2NokYizXFqiqWX6wWB+H6qdO/cRrIjyacFonF+hoAPkPzxqSfIfngGuefcNUL26WoMqbiYhSw+bHEPEONNTCkNRLtYUrgsZAs06hEi+j5XwWgp+hiV/TAzmPgy5ukaRZkmOpYuBfSZBsTgfX406gkMjMBq8JaVS499xe2qI9MYnNNN3NJasVtOrwhl6pMEAjUGUNEEXhd8AU/RrylwWvlC6O4qUmAK3JZWG9yBII/KMXObKhXLOqnw3qdCsouJ3PyAP6YnA1CahrF4uFFSmsxsvwyPUkn1wK4pSoMgGapV6oElFYiAFF40vcxMsxJMn2wPoFd7Qk8jcLofWRlaY8RVQVKlQfeIVSybRGsxubCPXHWwBEARHaMKGS5cpJVqV1ydQmofhV6ahBb4QtSzSJMEXnBRqcWb614ZJIVSxIsLM4l95IAODVhTJOaeBpnMu1IgBwJpt+Fu3yOxxT5MzlfwPAzKlaqAqpYg61ECbdwTB+XniZM0ykCklSkkQS9OrUYntFt4m58++KWb4ogqUqNPNDxS+oq9OKlwWJChVmV1dMd5m2D7Dt1TIeC8lIrP9YSnWQgaCy9SkfLv/IYastQWmioghVAVR5AbC+BdRqSgMtQ0nBBNWorXH3gxaAQRMAmAYIFoxFmuICNVHO02fcK7U9Df6QGFpuPyOBJJUhOw9jJwCrZ+xP1oa4JVKfhAE9gPEBn31Ae2JEqVHVTUzC0SR8NIoRPnqqK2q8xAHlffDFTDQOED6Qsh9XqJxKgpNZGVWUA6WEHqeLi3ST5EYP5TN1iPtczQQj7qaTN7FiW3Iiy2BkSd8S0cxq/bZhAfw0yFX3lpJPpMencgJfQtcG4jTzVCnXpyFqLMHcdip9iCPlhR4/wWnlnT6rqSvXql7GbXGmCCApaoLenoIYshUd9Qp18v4SmA6BWZpAJLaSEUzI2M72wAz2fKcUohx4oFMmmylBJAaQAWiQDNyv8JTutAnRNzXlypytCkzh2LS4MEklASQDF2IMbdMbYc6a6VCiYAAHywk5/jNP/ABLLmstSmunQrMoKioxYBdQJWTI2JvGHQn+4weQZucRMs/8AbGxbA2rxpVGrTU8OQPECSpmwgDqaTABCkEkRgEK/0lU2rDLZGmCGzFXqvcIl2PsN/kMN+VyVKki00QhVAVQIEAD0wqVa5p8SGYrU6p8SiadFQssoDLJIBsSxAMnZl26oZm4j1BDSqByCVBAggQCS4JVYkWNzNgYOG5WqCgBznxjwVFJAVaorEkbkCBpXzYzFth5SDhP5Z5KfPK1XNEimdS00Fja0gfdCkQBuSDO12njfCvFzfi19QUUQqFJZQ2pr2iCATOqxlfYXeFNTWkqMxrFbEo9NVnv0CrNzJ6pue2J8l+AZyvxerQjJ5gNUqUiUV0E6lBhSym46YMiR7YanJPcYq1UpsoQ0agUXACsIPmCux9Qe588VKfDvCg5eUH3qbozgmR1CXXS28mbzJmMAgqqn0P8Afzx5gSnFs1JH1E2MavHpqG9QJJHsdvXfGYYifmfLIKiVAIqtuwJuqggA9t2n5Yi4Vxh6ClAhdJlQpEiblYYgRMkX7xFsT59xmnCoGTw5+0ZSFM9r+cD2/QhslQL66jVERKbaLtabGSdu4AvfGEslK0arGqYy5bmZHdabnwnf4Fqfe9AVLKT6TODIJG5HzBGOYcVWjVTTV+6/QxkdStup+IC1z2Bk4ZaBzNLL+N9ZC0wmvTVp6mQAXurANtI232G2NIytb7Ia9EnPHF2VUyuXIOZzB0LB+FfvOTuLSJ9z2xJwrhX1OmaNB0bQgZtVoc2J6RNzeCbCO2AHIbVMwzZ2pUBrVW8IG0oggTp7GznYgwPWWfM8GDJqqWqIAQ6kzK36mN2WQDB2/TFylXyoIr+pkPMGfCUADqFWosOSSYW+qPINsIH8MWcnUTIZRqtfpMa3i94kIvmQLe8nC/y6WzFdqtUlgml7+cnSPZYmABf8sbfSiTVyi0lDGpVrJTpAd2MnqJ2EA3xlB5OypIBZb6QKBomgadYGvq0VZH7TZdcGxB0TEi8nc4X+es3pr5OrOunTOpVg/iV2Em1zbTJjTffBLgPJVBg+Wzblas9Ol4Osj7kyGAUd95ntgTxvlwUs2aeczTOPDWpTMAF5YrpAZoAEAkDcbC9ri43a8WDyap9umdQ4Nw/xmFaofEpiPDVgLx30HpUA3G5J7gC+nNmbNatTyiWkzUNum09vwpqaD3K4t5Li9WnTPi5cIlOlqXQwIaF2Cj4Z7DtthfyAZqTV6lFq3jVIYqAdKrUGogGGksDEbBBcWxlfj+5o7u3+hdrZ4CgEVmVMuwLIygEqAPDpnSQOqVBUqbMJjF7kagEo+KY1VeqwHwySIi1yS1vMeWF/mzWzUaK1mcVSGIn4SSFBEmShLM15jRY4dKPQAikhVAAHkBYYpyuX2JrX3B/MNJlYZmkCWQQ0WMed7EWud9txIxzHizj/ABKg2TplKixVqSxKkljsSTYraB+KMdiFcC5MeuOU/SLwKolR85lGCKi6qgVo+GDqXse1vMA4IySlXsTVr7BCtx+nSFetUrL9Y1QNAXXY/aMBJ6QFIWe6b3GGXln6QstnH0KXR5gCooE/NSR/vA7jHPcnyPncxUetX8OmHpFVWZn7PSoW50jYyTveDJxS4Py5UylSlnGKvRp10puLgwzaNXcQrESMXUV5JcpN7R3qtUCgsXAAEn0A74RsjmxXzDZurIpIdNNSLnSCwHyE1D5GL2xNzVmyzU8pSA1VSNcdl7Ax2MMx9EI+9ixw/L1b0U8I0aTFRuGNiDrF7liZNgwm18Zt2y0qRrxjieWpUaucctVVRpSS13LE6B5AWHa0+uIPo84eaVKpnMx+3zHW5awRNwDO0iD6DSO2FnmD/j88yUytLK5RgGaAVNSQu2zGQFj8KnzGHCnUFQKVDVnDKZ16kENJMEhAbQFBn5TOl0iKsLLxlWMU1ar3GlYXvHU0AyRuJxpUZm/aqZaUhSLQSenuRAJ1G5tYTGB3EuIPSCaaWly6qo6SNMqGZgGHwrqJIgCfniuyV61Zfq9MLSCn7QmEmyiBu4C3AECfvHE2FBnL5mpTp9IQQGJtYG5JkGCD5CY2nENHiGcdwURRTKi1RSgmdwZ17dig9z2r57x6iNl0+zYagKxEXUdJAjziTPnGK2f4vT4dlF8W7hfhDNNR46iCexNyx2n5YIN2EoqrLfOHNQyVCSAa7WpoLye7RE6R+th3wrcn8GrU3evmAxzFYSKhMQW2plvuMTMwewW3fOW+CtUccQzys1Z2BpUjIFOBYkG42JAvFt2M4Ys1xenRdy9NqaBA71ixKxq+ATHWTAC/vAjvi3KvlRKje2RcwccfJZerUzJBBtRpyDrJHwMYkgESW8v1E/R3y04Jz2bBNepdFZTKA9yDsSLAdh7nC/S4j9azZz2aUmnSH/D0LntqDM2wEQ8iSTsCFEsub49mNIepUFEM0Kqqo32EtqafQEH0GwJSUFXkEnJ2N/FeKilTkg6jIpggXbsInYbn0xz2kuaJYgl1WJSmALEnvu3V07ExcAYmq51deqo8ue5Mkgdva+22N+X8i3hUxFZ9bioXUPTAWSQZuGbqU7C63gknGcJ2ypRofeH1H8NTVUBzcqggC9hcm4EA33nCLzTzBVzlVslk2K0lkZnMDZV7qsG5Nxbc2FgSIuZeYqtVhkMmzl401qzfcUDqkr96Nz6gC5tHwxEp/wDB0YprMNUfasYPWjKSmoEKdDbARbfGl0TVm/DeG0FRqdClSNOmdLO8MyOR+1bV0uLbWAi1ogFluFJxHMNpCrk6J+0qqiprO5g/dF7CTpX3x7xjiuYzFZuG5d9SmoddW3wgAEEiJQd5uTab46BQymWy2VFE1Fp0lEEmoFJ85Mi5vODrb7Bu9LombLZJaYohUVQsKFVW023FmH5+uELmvPtRqLSytR+qGY0yym9lUKelSbkgTaPPEfM3NOXpQmVqV3YDcsPDv36llrd1j3wjV89Vq1DULMajxJG58gAPYQMI2jE65y5xBnoj6yahaGJ0Vqk6YJ61krMAncSIsNsWOa1zFHRVStVekCNSsQIvIuACAdpJsQvnghwLhKJRTUNLEKzJ2VtIkHcsQe7FtrRgvmEV1KtLBhBHmD7Yl2Z2hX4HUVVQ5ir4j1JKVBUctp3MwF07XHmsRbG3Bs4RXajXqO4b9nU8RgDcj7pA6oI9GBHcYB8Ry31R6lGrq+r1lYK5LDTIvJWPIA72huxGL9TKA0PCPhiok/VkRgISwCkmJkj4vPT7YV3sfWhxTLqhsTe13Y/xY4pcw01ehUQrq1grcIQsjfr6d9gbEkC2+B/LfGvGGir+2pzuIJAME/5hsw8794wfqKYP9MNSsTVM49lWrZXM0vrJbwajCQOkeW1oIMGP4wRjoHBckahrF3qKurSqLUdQlpMQwMwVna4PuRXP3CD4SVqdMsKLFnpgx0lYJX1Frbeh2KjwnnJ6VZQgNSnHXTeATc9W50sNpmDEHzw/qPvo6qvCQJ+0rH3rVP8A7Y9xR4fzHlqy6qbrGxBZQQfUFgf69seYLJGWtwak6lWBKsCpE7g/LG1DgtBE8NUGjfSQCD6mRc49xmNKRNs0rcDy7lSyA6LpIHT7CI/pj3inBKWYpNRcvoeNUMQTeYn5YzGYKQG/D+C0qKolMBQgCi14EbncmwvizncgKqOhYgOpUx64zGYMUDkypwrl+lQQqhbqMkmJJgDt7Yj4vyzRzKBKpaAwcMhKsrDZlYGQYkSOxOPMZhqEV0hZMs5fgtJNJUdSqEDES2kbAsbn5m+KFTk3KMzM9M1GY6tVRi5BuRoLklAJMBYAnGYzBih5P2XeIcHSrSNJmcLa4N7EHfvt3xmS4UKVJaS1DpUQDF/eZ33xmMxOEbuh5OigOVKPjJW1MXQQsyR969zM9Td+/oMEHyB/GP8AT/8A1jMZgwj6DJkb8Pn76/6D/wDbAPjvJ4zWkHM1KaaWV0piBUDWIYEkbSJ3E74zGYlwjd0NN+wlQ4HppNSbMVHB2YgKwFrApFv1vviGpypQbwp2pMWQXgEkGSJhribzfGYzBSDZ5luVqa1XqmrUao4ILbbxMRtYAe1hGJanLieFVp06r0zVkl1jUCdzJknvue52xmMwKKXgG2/IPyfINCnTSmr1QqsHYSIcjuykEXEC3YRg9T4WqgCdtulbfIAYzGYpxRNvoH1uXdVbxTWJtGkoCIEkd7EEkzvgyogASP8AT/vjMZgpIdtmtSnq+8R7KP54B1uUMu9c5h5qVbQakuFj8KkwP5XIgkzmMwUIMrlryWMSDpjpBAtHkJEx54X+ZeUhnaiGpWIopBNBUCqzCbsw6vl/XGYzAkgZtnOWjUYBmRaaLFNUkaSNrRED28htvYyHBFpr1BGfu7FmJvO7Se5gTAxmMwsUFs2fgdMg6aNC/fTHeey+d8UqvKiQ/hxSZ0anrRm1KGudJMwZg/LGYzDxQWylwLkZMsjIjTrEOWJlt4uAIsYt73N8acS5JZqBpUa/hFnLvUILuxO9+mPcRjMZgpWFuqLXLHJlLJIVptLN8dRvib8gLDsP5mcb8b5Mo5sq1YaygIX7Soov6C0nzibDyxmMw6EU6n0cZVkCGikKDBFWpN/Uica8L+j9MuVenToiot9ZZ2vfafhiSJHpjMZhYoeTGGhkKwWHamW811AeliD/ABxrX4S7kTUPsrso/QDGYzCwQsmUeJcseLTNM6IN51GQezDpN/774WaHJGY0+HVFI6dISsp6wobUUhlgjeCZjVtjMZhYorJmmd5VzvieLTFIMDI0kLtsQNtpBB3Hciwa8vSzIQTpVoEiRYxfsZ/PGYzCxQ7YK4nwbNVSCKgDAggszMoI2Ip2X85+WNuH8Fqqhp16VCqraizQNTkmSXDTJjvPbYDbMZh4oVsircBKQMtl8rTH3tSLfy+Edpbfzx7jMZgoLP/Z"/>
          <p:cNvSpPr>
            <a:spLocks noChangeAspect="1" noChangeArrowheads="1"/>
          </p:cNvSpPr>
          <p:nvPr/>
        </p:nvSpPr>
        <p:spPr bwMode="auto">
          <a:xfrm>
            <a:off x="155575" y="-1371600"/>
            <a:ext cx="792480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39" y="1905000"/>
            <a:ext cx="8724161" cy="315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046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Feudalism comes to England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England had a new FRENCH king.</a:t>
            </a:r>
          </a:p>
          <a:p>
            <a:r>
              <a:rPr lang="en-US" dirty="0" smtClean="0"/>
              <a:t>William (now called William the Conqueror for defeating the English) decided to secure his power by kicking out all the powerful English nobles.</a:t>
            </a:r>
          </a:p>
          <a:p>
            <a:r>
              <a:rPr lang="en-US" dirty="0" smtClean="0"/>
              <a:t>He then replaced them with French nobles</a:t>
            </a:r>
          </a:p>
          <a:p>
            <a:pPr lvl="1"/>
            <a:r>
              <a:rPr lang="en-US" dirty="0" smtClean="0"/>
              <a:t>This is why French became the language of the elite classes in England (only wealthy people spoke both)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19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Feudalism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Feudalism works based on an exchange system of loyalty oaths, service, and taxes, and gifts of land (called fiefs) and protection.</a:t>
            </a:r>
          </a:p>
          <a:p>
            <a:r>
              <a:rPr lang="en-US" dirty="0" smtClean="0"/>
              <a:t>The ruling class (including the King and nobility) would offer fiefs and protection to those underneath them—these people are called vassals</a:t>
            </a:r>
          </a:p>
          <a:p>
            <a:r>
              <a:rPr lang="en-US" dirty="0" smtClean="0"/>
              <a:t>In exchange, the vassals pay taxes, promise loyalty, and provide service and labor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9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5" y="590550"/>
            <a:ext cx="9129335" cy="565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968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it effective?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system worked for some, but not for many</a:t>
            </a:r>
          </a:p>
          <a:p>
            <a:r>
              <a:rPr lang="en-US" dirty="0" smtClean="0"/>
              <a:t>Most of the population was incredibly poor, and did not own their own property. For these people, feudalism made life difficult.</a:t>
            </a:r>
          </a:p>
          <a:p>
            <a:r>
              <a:rPr lang="en-US" dirty="0" smtClean="0"/>
              <a:t>Perhaps it is for this reason that it didn’t last long as a system of government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74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of Feudalism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When the Black Death (the plague, also known as the pestilence and The Great Mortality) came to England in the mid-1300’s, it wiped out one-third of the population. Most of the people that died were peasants who worked the land for the upper classes.</a:t>
            </a:r>
          </a:p>
          <a:p>
            <a:r>
              <a:rPr lang="en-US" dirty="0" smtClean="0"/>
              <a:t>Once they were gone, there were few people to work the land, and so the nobles found they couldn’t force peasants to work  under the previous conditions.</a:t>
            </a:r>
          </a:p>
          <a:p>
            <a:r>
              <a:rPr lang="en-US" dirty="0" smtClean="0"/>
              <a:t>Once nobles no longer had control of their peasants, the system collapsed.</a:t>
            </a:r>
          </a:p>
          <a:p>
            <a:r>
              <a:rPr lang="en-US" dirty="0" smtClean="0"/>
              <a:t>The period that followed Feudalism and the Middle Ages is known as the Renaissance, meaning “the rebirth”</a:t>
            </a:r>
          </a:p>
        </p:txBody>
      </p:sp>
    </p:spTree>
    <p:extLst>
      <p:ext uri="{BB962C8B-B14F-4D97-AF65-F5344CB8AC3E}">
        <p14:creationId xmlns:p14="http://schemas.microsoft.com/office/powerpoint/2010/main" val="316602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173</TotalTime>
  <Words>490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Book Antiqua</vt:lpstr>
      <vt:lpstr>Lucida Sans</vt:lpstr>
      <vt:lpstr>Wingdings</vt:lpstr>
      <vt:lpstr>Wingdings 2</vt:lpstr>
      <vt:lpstr>Wingdings 3</vt:lpstr>
      <vt:lpstr>Apex</vt:lpstr>
      <vt:lpstr>Feudalism</vt:lpstr>
      <vt:lpstr>Feudalism’s Beginnings</vt:lpstr>
      <vt:lpstr>Feudalism comes to England</vt:lpstr>
      <vt:lpstr>A woven mural of The Battle of Hastings—1066 </vt:lpstr>
      <vt:lpstr>Feudalism comes to England cont.</vt:lpstr>
      <vt:lpstr>How Feudalism Works</vt:lpstr>
      <vt:lpstr>PowerPoint Presentation</vt:lpstr>
      <vt:lpstr>Was it effective?</vt:lpstr>
      <vt:lpstr>The end of Feudalism</vt:lpstr>
    </vt:vector>
  </TitlesOfParts>
  <Company>Academy School District 20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Feudalism</dc:title>
  <dc:creator>Julie Harris</dc:creator>
  <cp:lastModifiedBy>Sara Justus</cp:lastModifiedBy>
  <cp:revision>5</cp:revision>
  <dcterms:created xsi:type="dcterms:W3CDTF">2014-02-03T14:40:37Z</dcterms:created>
  <dcterms:modified xsi:type="dcterms:W3CDTF">2016-05-11T17:18:07Z</dcterms:modified>
</cp:coreProperties>
</file>