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1pPr>
            <a:lvl2pPr lvl="1"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2pPr>
            <a:lvl3pPr lvl="2"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3pPr>
            <a:lvl4pPr lvl="3"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4pPr>
            <a:lvl5pPr lvl="4"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5pPr>
            <a:lvl6pPr lvl="5"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6pPr>
            <a:lvl7pPr lvl="6"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7pPr>
            <a:lvl8pPr lvl="7"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8pPr>
            <a:lvl9pPr lvl="8"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2182817"/>
            <a:ext cx="7772400" cy="838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SzPct val="100000"/>
              <a:buNone/>
              <a:defRPr sz="3200"/>
            </a:lvl2pPr>
            <a:lvl3pPr lvl="2">
              <a:spcBef>
                <a:spcPts val="0"/>
              </a:spcBef>
              <a:buSzPct val="100000"/>
              <a:buNone/>
              <a:defRPr sz="3200"/>
            </a:lvl3pPr>
            <a:lvl4pPr lvl="3">
              <a:spcBef>
                <a:spcPts val="0"/>
              </a:spcBef>
              <a:buSzPct val="100000"/>
              <a:buNone/>
              <a:defRPr sz="3200"/>
            </a:lvl4pPr>
            <a:lvl5pPr lvl="4">
              <a:spcBef>
                <a:spcPts val="0"/>
              </a:spcBef>
              <a:buSzPct val="100000"/>
              <a:buNone/>
              <a:defRPr sz="3200"/>
            </a:lvl5pPr>
            <a:lvl6pPr lvl="5">
              <a:spcBef>
                <a:spcPts val="0"/>
              </a:spcBef>
              <a:buSzPct val="100000"/>
              <a:buNone/>
              <a:defRPr sz="3200"/>
            </a:lvl6pPr>
            <a:lvl7pPr lvl="6">
              <a:spcBef>
                <a:spcPts val="0"/>
              </a:spcBef>
              <a:buSzPct val="100000"/>
              <a:buNone/>
              <a:defRPr sz="3200"/>
            </a:lvl7pPr>
            <a:lvl8pPr lvl="7">
              <a:spcBef>
                <a:spcPts val="0"/>
              </a:spcBef>
              <a:buSzPct val="100000"/>
              <a:buNone/>
              <a:defRPr sz="3200"/>
            </a:lvl8pPr>
            <a:lvl9pPr lvl="8">
              <a:spcBef>
                <a:spcPts val="0"/>
              </a:spcBef>
              <a:buSzPct val="100000"/>
              <a:buNone/>
              <a:defRPr sz="3200"/>
            </a:lvl9pPr>
          </a:lstStyle>
          <a:p>
            <a:endParaRPr/>
          </a:p>
        </p:txBody>
      </p:sp>
      <p:grpSp>
        <p:nvGrpSpPr>
          <p:cNvPr id="13" name="Shape 13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14" name="Shape 14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>
                <a:solidFill>
                  <a:srgbClr val="FFA711"/>
                </a:solidFill>
              </a:defRPr>
            </a:lvl1pPr>
            <a:lvl2pPr lvl="1">
              <a:spcBef>
                <a:spcPts val="0"/>
              </a:spcBef>
              <a:defRPr>
                <a:solidFill>
                  <a:srgbClr val="FFA711"/>
                </a:solidFill>
              </a:defRPr>
            </a:lvl2pPr>
            <a:lvl3pPr lvl="2">
              <a:spcBef>
                <a:spcPts val="0"/>
              </a:spcBef>
              <a:defRPr>
                <a:solidFill>
                  <a:srgbClr val="FFA711"/>
                </a:solidFill>
              </a:defRPr>
            </a:lvl3pPr>
            <a:lvl4pPr lvl="3">
              <a:spcBef>
                <a:spcPts val="0"/>
              </a:spcBef>
              <a:defRPr>
                <a:solidFill>
                  <a:srgbClr val="FFA711"/>
                </a:solidFill>
              </a:defRPr>
            </a:lvl4pPr>
            <a:lvl5pPr lvl="4">
              <a:spcBef>
                <a:spcPts val="0"/>
              </a:spcBef>
              <a:defRPr>
                <a:solidFill>
                  <a:srgbClr val="FFA711"/>
                </a:solidFill>
              </a:defRPr>
            </a:lvl5pPr>
            <a:lvl6pPr lvl="5">
              <a:spcBef>
                <a:spcPts val="0"/>
              </a:spcBef>
              <a:defRPr>
                <a:solidFill>
                  <a:srgbClr val="FFA711"/>
                </a:solidFill>
              </a:defRPr>
            </a:lvl6pPr>
            <a:lvl7pPr lvl="6">
              <a:spcBef>
                <a:spcPts val="0"/>
              </a:spcBef>
              <a:defRPr>
                <a:solidFill>
                  <a:srgbClr val="FFA711"/>
                </a:solidFill>
              </a:defRPr>
            </a:lvl7pPr>
            <a:lvl8pPr lvl="7">
              <a:spcBef>
                <a:spcPts val="0"/>
              </a:spcBef>
              <a:defRPr>
                <a:solidFill>
                  <a:srgbClr val="FFA711"/>
                </a:solidFill>
              </a:defRPr>
            </a:lvl8pPr>
            <a:lvl9pPr lvl="8">
              <a:spcBef>
                <a:spcPts val="0"/>
              </a:spcBef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6" name="Shape 26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27" name="Shape 27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000"/>
            </a:lvl3pPr>
            <a:lvl4pPr lvl="3">
              <a:spcBef>
                <a:spcPts val="0"/>
              </a:spcBef>
              <a:defRPr sz="1800"/>
            </a:lvl4pPr>
            <a:lvl5pPr lvl="4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000"/>
            </a:lvl3pPr>
            <a:lvl4pPr lvl="3">
              <a:spcBef>
                <a:spcPts val="0"/>
              </a:spcBef>
              <a:defRPr sz="1800"/>
            </a:lvl4pPr>
            <a:lvl5pPr lvl="4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>
            <a:endParaRPr/>
          </a:p>
        </p:txBody>
      </p:sp>
      <p:grpSp>
        <p:nvGrpSpPr>
          <p:cNvPr id="35" name="Shape 35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6" name="Shape 36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43" name="Shape 43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471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50" name="Shape 50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Shape 55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56" name="Shape 56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560"/>
              </a:spcBef>
              <a:buClr>
                <a:schemeClr val="lt2"/>
              </a:buClr>
              <a:buSzPct val="100000"/>
              <a:buFont typeface="Georgia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480"/>
              </a:spcBef>
              <a:buClr>
                <a:schemeClr val="lt2"/>
              </a:buClr>
              <a:buSzPct val="100000"/>
              <a:buFont typeface="Georgia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0" y="990"/>
            <a:ext cx="9144000" cy="8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" sz="13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Kingdoms of West Africa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685800" y="2182817"/>
            <a:ext cx="7772400" cy="838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II. Ghana:The Land of Gold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By AD 800, rulers were able to unite many farming villages and created the kingdom of Ghana.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located in a fertile ‘V’ shaped region between the Niger and Senegal Rivers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King controlled trade across West Africa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King taxed all goods entering and leaving his land.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" sz="2400"/>
              <a:t>Ghana-land of gold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>
              <a:spcBef>
                <a:spcPts val="0"/>
              </a:spcBef>
              <a:buAutoNum type="alphaUcPeriod"/>
            </a:pPr>
            <a:r>
              <a:rPr lang="en"/>
              <a:t>Influence of Islam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Muslim merchants brought their Islamic faith with them to Ghana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Muslims employed by the king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learned military technology and government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Islam spread slowly at first, most kept their traditional beliefs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Almoravids conquered Ghana-not for long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" sz="2400"/>
              <a:t>Ghana swallowed up by Mali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III. Kingdom of Mali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During Ghana’s collapse, Mandika people on upper Niger River suffered a defeat by rivals. Their king and all but 1 of his sons was executed, he was thought to be too weak-no threat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" sz="2400"/>
              <a:t>By 1235, Sundiata crushed his enemies, won control of the gold routes and founded Mali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>
              <a:spcBef>
                <a:spcPts val="0"/>
              </a:spcBef>
              <a:buAutoNum type="alphaUcPeriod"/>
            </a:pPr>
            <a:r>
              <a:rPr lang="en"/>
              <a:t>Mansa Musa Rules Mali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23850" rtl="0">
              <a:spcBef>
                <a:spcPts val="0"/>
              </a:spcBef>
              <a:buSzPct val="100000"/>
            </a:pPr>
            <a:r>
              <a:rPr lang="en" sz="1500"/>
              <a:t>Mali=Arabic for “where the king dwells”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/>
              <a:t>Mansas=kings</a:t>
            </a:r>
          </a:p>
          <a:p>
            <a:pPr marL="457200" lvl="0" indent="-323850" rtl="0">
              <a:spcBef>
                <a:spcPts val="0"/>
              </a:spcBef>
              <a:buSzPct val="100000"/>
            </a:pPr>
            <a:r>
              <a:rPr lang="en" sz="1500"/>
              <a:t>Controlled both the gold and salt deposits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/>
              <a:t>Towns like, Timbuktu, along the routes flourished</a:t>
            </a:r>
          </a:p>
          <a:p>
            <a:pPr marL="457200" lvl="0" indent="-323850" rtl="0">
              <a:spcBef>
                <a:spcPts val="0"/>
              </a:spcBef>
              <a:buSzPct val="100000"/>
            </a:pPr>
            <a:r>
              <a:rPr lang="en" sz="1500"/>
              <a:t>Greatest Mali ruler, Mansa Musa expanded the empire to the Atlantic Ocean</a:t>
            </a:r>
          </a:p>
          <a:p>
            <a:pPr marL="457200" lvl="0" indent="-323850" rtl="0">
              <a:spcBef>
                <a:spcPts val="0"/>
              </a:spcBef>
              <a:buSzPct val="100000"/>
            </a:pPr>
            <a:r>
              <a:rPr lang="en" sz="1500"/>
              <a:t>reigned for 25 years, kept peace, converted to Islam, based on Quran </a:t>
            </a:r>
          </a:p>
          <a:p>
            <a:pPr marL="457200" lvl="0" indent="-323850">
              <a:spcBef>
                <a:spcPts val="0"/>
              </a:spcBef>
              <a:buSzPct val="100000"/>
            </a:pPr>
            <a:r>
              <a:rPr lang="en" sz="1500"/>
              <a:t>To keep peace, did not force Islam, religious freedom and tolerance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2975" y="1320050"/>
            <a:ext cx="2429049" cy="302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B. The Hajj of Mansa Musa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1324, Mansa musa travelled to Mecca-hajj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Made political and economic ties with other Muslim states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Brought back scholars, architects and teachers to promote Islamic education in Mali</a:t>
            </a:r>
          </a:p>
          <a:p>
            <a:pPr marL="457200" lvl="0" indent="-342900">
              <a:spcBef>
                <a:spcPts val="0"/>
              </a:spcBef>
              <a:buSzPct val="100000"/>
            </a:pPr>
            <a:r>
              <a:rPr lang="en" sz="1800"/>
              <a:t>Islamic university built in Timbuktu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2450" y="1354650"/>
            <a:ext cx="3817174" cy="265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IV. A New Empire in Songhai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 the 1400s, disputes over succession weakened Mali. People broke away and the empire shriveled.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1460s wealthy trading city, Gao, becomes capital of new West AFrican Empire, Songhai-ruled by Askia Muhammed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>
              <a:spcBef>
                <a:spcPts val="0"/>
              </a:spcBef>
              <a:buAutoNum type="alphaUcPeriod"/>
            </a:pPr>
            <a:r>
              <a:rPr lang="en"/>
              <a:t>Extending the Empire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Becomes the largest empire in West Africa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Did not adopt Islam, followed traditional beliefs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New leader sets up Muslim dynasty-organized government into departments, farming, military , treasury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Also made trip to Mecca and established strong ties</a:t>
            </a:r>
          </a:p>
          <a:p>
            <a:pPr marL="457200" lvl="0" indent="-342900">
              <a:spcBef>
                <a:spcPts val="0"/>
              </a:spcBef>
              <a:buSzPct val="100000"/>
            </a:pPr>
            <a:r>
              <a:rPr lang="en" sz="1800"/>
              <a:t>built mosques and schools to study the Quran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B. Armies Invade from the North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Disputes over succession leads to civil war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Attacked by armies from Morocco, using gunpowder, conquered Songhai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V. Smaller Societies of West Africa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Benin-rain forest, traded pepper, ivory, and slaves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" sz="2400"/>
              <a:t>Hausa-fertile northern plains, cotton weavers, leather workers. Women leaders, walled cities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0650" y="1300587"/>
            <a:ext cx="2391565" cy="306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2"/>
          </p:nvPr>
        </p:nvSpPr>
        <p:spPr>
          <a:xfrm>
            <a:off x="4495800" y="971450"/>
            <a:ext cx="4190999" cy="3495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Hausa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462" y="533725"/>
            <a:ext cx="3068074" cy="393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5825" y="1827900"/>
            <a:ext cx="3943350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Gold/Salt Trade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http://youtu.be/RUZxZiNIWqc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375" y="1275000"/>
            <a:ext cx="3515599" cy="314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>
              <a:spcBef>
                <a:spcPts val="0"/>
              </a:spcBef>
              <a:buAutoNum type="romanUcPeriod"/>
            </a:pPr>
            <a:r>
              <a:rPr lang="en"/>
              <a:t>Trade in the Sahara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" sz="3000"/>
              <a:t>Salt was rare in many regions of Africa. It was important  to human health. This combination made it highly prized as a trade item.</a:t>
            </a:r>
          </a:p>
          <a:p>
            <a:pPr marL="457200" lvl="0" indent="-419100">
              <a:spcBef>
                <a:spcPts val="0"/>
              </a:spcBef>
              <a:buSzPct val="100000"/>
            </a:pPr>
            <a:r>
              <a:rPr lang="en" sz="3000"/>
              <a:t>The earliest development of trade in the region, however, was tied to another important development-agriculture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>
              <a:spcBef>
                <a:spcPts val="0"/>
              </a:spcBef>
              <a:buAutoNum type="alphaUcPeriod"/>
            </a:pPr>
            <a:r>
              <a:rPr lang="en"/>
              <a:t>Surplus Leads to Trade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Farming villages began to produce a surplus, traded their surplus food for products from other villages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" sz="2400"/>
              <a:t>Gradually a trade network linked the the savanna to forest lands in south and then moved goods across the Sahara to civilizations along the Mediterranean and Southwest Asia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From the West,</a:t>
            </a:r>
            <a:r>
              <a:rPr lang="en" sz="2400"/>
              <a:t> crossing the Sahara-leather goods, kola nuts, cotton cloth and enslaved people.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 b="1"/>
              <a:t>From North Africa, </a:t>
            </a:r>
            <a:r>
              <a:rPr lang="en" sz="2400"/>
              <a:t>Arab and Berber merchants brought silk, metal, beads, and horses.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B.  Trading Gold for Salt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Gold and Salt dominated the Sahara trade.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Gold was widely available in West AFrica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Found in the soil along the rivers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West Africans traded gold for salt.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People need salt in their diet to replace salt lost in perspiration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needed to preserve food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sahara had an abundance of salt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1 lb of salt=1 lb of gold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farming and trade prospered, cities developed on the northern edges of the savannah.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Soon strong monarch arose, gained control of profitable trade routes and built powerful kingdoms.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471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275" y="223700"/>
            <a:ext cx="4548699" cy="41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Office PowerPoint</Application>
  <PresentationFormat>On-screen Show (16:9)</PresentationFormat>
  <Paragraphs>70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Georgia</vt:lpstr>
      <vt:lpstr>color-strip</vt:lpstr>
      <vt:lpstr>Kingdoms of West Africa</vt:lpstr>
      <vt:lpstr>Gold/Salt Trade</vt:lpstr>
      <vt:lpstr>Trade in the Sahara</vt:lpstr>
      <vt:lpstr>Surplus Leads to Trade</vt:lpstr>
      <vt:lpstr>PowerPoint Presentation</vt:lpstr>
      <vt:lpstr>B.  Trading Gold for Salt</vt:lpstr>
      <vt:lpstr>PowerPoint Presentation</vt:lpstr>
      <vt:lpstr>PowerPoint Presentation</vt:lpstr>
      <vt:lpstr>PowerPoint Presentation</vt:lpstr>
      <vt:lpstr>II. Ghana:The Land of Gold</vt:lpstr>
      <vt:lpstr>Influence of Islam</vt:lpstr>
      <vt:lpstr>III. Kingdom of Mali</vt:lpstr>
      <vt:lpstr>Mansa Musa Rules Mali</vt:lpstr>
      <vt:lpstr>B. The Hajj of Mansa Musa</vt:lpstr>
      <vt:lpstr>IV. A New Empire in Songhai</vt:lpstr>
      <vt:lpstr>Extending the Empire</vt:lpstr>
      <vt:lpstr>B. Armies Invade from the North</vt:lpstr>
      <vt:lpstr>V. Smaller Societies of West Africa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Kingdoms of West Africa</dc:title>
  <dc:creator>Sara Justus</dc:creator>
  <cp:lastModifiedBy>Sara Justus</cp:lastModifiedBy>
  <cp:revision>1</cp:revision>
  <dcterms:modified xsi:type="dcterms:W3CDTF">2017-04-17T15:24:13Z</dcterms:modified>
</cp:coreProperties>
</file>