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64" r:id="rId7"/>
    <p:sldId id="268" r:id="rId8"/>
    <p:sldId id="258" r:id="rId9"/>
    <p:sldId id="259" r:id="rId10"/>
    <p:sldId id="260" r:id="rId11"/>
    <p:sldId id="26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EF2491-CC1F-4B28-BBA4-327063803A1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C3C945-41F8-4D70-907A-A89B4B278C2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2491-CC1F-4B28-BBA4-327063803A1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C945-41F8-4D70-907A-A89B4B278C2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2491-CC1F-4B28-BBA4-327063803A1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C945-41F8-4D70-907A-A89B4B278C2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2491-CC1F-4B28-BBA4-327063803A1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C945-41F8-4D70-907A-A89B4B278C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2491-CC1F-4B28-BBA4-327063803A1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C945-41F8-4D70-907A-A89B4B278C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2491-CC1F-4B28-BBA4-327063803A1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C945-41F8-4D70-907A-A89B4B278C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2491-CC1F-4B28-BBA4-327063803A1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C945-41F8-4D70-907A-A89B4B278C2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2491-CC1F-4B28-BBA4-327063803A1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C945-41F8-4D70-907A-A89B4B278C2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2491-CC1F-4B28-BBA4-327063803A1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C945-41F8-4D70-907A-A89B4B278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2491-CC1F-4B28-BBA4-327063803A1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C945-41F8-4D70-907A-A89B4B278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2491-CC1F-4B28-BBA4-327063803A1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C945-41F8-4D70-907A-A89B4B278C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EF2491-CC1F-4B28-BBA4-327063803A10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1C3C945-41F8-4D70-907A-A89B4B278C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middle-ages/videos/weapons-of-the-middle-ag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Knights and their Chivalric Code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4062413" cy="23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41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of Chivalry and Quests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/>
              <a:t>Acts of chivalry as noted in historical literature include: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Doing battles or other quests for a feudal lord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Saving/rescuing anyone in need of help, especially those who are weak and cannot help themselves</a:t>
            </a:r>
          </a:p>
          <a:p>
            <a:pPr lvl="5">
              <a:lnSpc>
                <a:spcPct val="90000"/>
              </a:lnSpc>
            </a:pPr>
            <a:r>
              <a:rPr lang="en-US" sz="2200" dirty="0" smtClean="0"/>
              <a:t> Courtly love: loving and doing whatever noble ladies ask. Courtly love is especially selfless because a knight could </a:t>
            </a:r>
            <a:r>
              <a:rPr lang="en-US" sz="2200" b="1" dirty="0" smtClean="0"/>
              <a:t>never</a:t>
            </a:r>
            <a:r>
              <a:rPr lang="en-US" sz="2200" dirty="0" smtClean="0"/>
              <a:t> actually marry a woman ranked higher than he</a:t>
            </a:r>
          </a:p>
          <a:p>
            <a:pPr lvl="5">
              <a:lnSpc>
                <a:spcPct val="9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 Helping other knights in battles/quests, even if they are the enemy—always fight fair!</a:t>
            </a:r>
          </a:p>
          <a:p>
            <a:pPr lvl="5">
              <a:lnSpc>
                <a:spcPct val="9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en-US" sz="2400" dirty="0" smtClean="0"/>
              <a:t>Saving </a:t>
            </a:r>
            <a:r>
              <a:rPr lang="en-US" sz="2400" dirty="0"/>
              <a:t>fair damsels</a:t>
            </a:r>
          </a:p>
          <a:p>
            <a:pPr lvl="5">
              <a:lnSpc>
                <a:spcPct val="90000"/>
              </a:lnSpc>
            </a:pPr>
            <a:endParaRPr lang="en-US" sz="22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0955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82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quest</a:t>
            </a:r>
            <a:r>
              <a:rPr lang="en-US" dirty="0"/>
              <a:t> is a hero’s journey towards a goal. The objects of quests require </a:t>
            </a:r>
            <a:r>
              <a:rPr lang="en-US" dirty="0" smtClean="0"/>
              <a:t>great </a:t>
            </a:r>
            <a:r>
              <a:rPr lang="en-US" dirty="0"/>
              <a:t>exertion on the part of the hero, and the overcoming of many obstacles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 quest stories include a test of the hero’s character and virtues.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heroes must obtain something, or someone, by the quest and with this object return home. To fail is to be shamed, and the consequences could include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loss </a:t>
            </a:r>
            <a:r>
              <a:rPr lang="en-US" dirty="0"/>
              <a:t>of one’s knighthood as well as one’s pride.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Acts of Chivalry and Quests cont.</a:t>
            </a:r>
            <a:endParaRPr lang="en-US" sz="4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19600"/>
            <a:ext cx="13716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54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knights of the era did not adhere well to the chivalric code (e.g. the crusades).</a:t>
            </a:r>
          </a:p>
          <a:p>
            <a:r>
              <a:rPr lang="en-US" dirty="0" smtClean="0"/>
              <a:t>Does this make them unfit as knights?</a:t>
            </a:r>
          </a:p>
          <a:p>
            <a:r>
              <a:rPr lang="en-US" dirty="0" smtClean="0"/>
              <a:t>What are some of the potential problems with knights following the chivalric ideals?</a:t>
            </a:r>
          </a:p>
          <a:p>
            <a:endParaRPr lang="en-US" dirty="0"/>
          </a:p>
          <a:p>
            <a:r>
              <a:rPr lang="en-US" dirty="0" smtClean="0"/>
              <a:t>People today sometimes say that chivalry is dead—is it?</a:t>
            </a:r>
          </a:p>
          <a:p>
            <a:pPr lvl="1"/>
            <a:r>
              <a:rPr lang="en-US" dirty="0" smtClean="0"/>
              <a:t>What examples of chivalry do we see in modern society?</a:t>
            </a:r>
          </a:p>
          <a:p>
            <a:pPr lvl="1"/>
            <a:r>
              <a:rPr lang="en-US" dirty="0" smtClean="0"/>
              <a:t>Do the ideals of chivalry still work in our culture today? Why or why not?</a:t>
            </a:r>
          </a:p>
          <a:p>
            <a:pPr lvl="1"/>
            <a:r>
              <a:rPr lang="en-US" dirty="0" smtClean="0"/>
              <a:t>Are they still relevant? Why or why not?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Chivalry Dead?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2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Knights were an important class of people within the feudal society. In terms of hierarchy, they ranked below the lesser nobles, but above the merchant and peasant classes.</a:t>
            </a:r>
          </a:p>
          <a:p>
            <a:r>
              <a:rPr lang="en-US" dirty="0" smtClean="0"/>
              <a:t>Knights were</a:t>
            </a:r>
            <a:br>
              <a:rPr lang="en-US" dirty="0" smtClean="0"/>
            </a:br>
            <a:r>
              <a:rPr lang="en-US" dirty="0" smtClean="0"/>
              <a:t>appointed by the</a:t>
            </a:r>
            <a:br>
              <a:rPr lang="en-US" dirty="0" smtClean="0"/>
            </a:br>
            <a:r>
              <a:rPr lang="en-US" dirty="0" smtClean="0"/>
              <a:t>lords they served, and</a:t>
            </a:r>
            <a:br>
              <a:rPr lang="en-US" dirty="0" smtClean="0"/>
            </a:br>
            <a:r>
              <a:rPr lang="en-US" dirty="0" smtClean="0"/>
              <a:t>were given </a:t>
            </a:r>
            <a:r>
              <a:rPr lang="en-US" b="1" dirty="0" smtClean="0"/>
              <a:t>fiefs</a:t>
            </a:r>
            <a:r>
              <a:rPr lang="en-US" dirty="0" smtClean="0"/>
              <a:t> of </a:t>
            </a:r>
            <a:br>
              <a:rPr lang="en-US" dirty="0" smtClean="0"/>
            </a:br>
            <a:r>
              <a:rPr lang="en-US" dirty="0" smtClean="0"/>
              <a:t>land in exchange for</a:t>
            </a:r>
            <a:br>
              <a:rPr lang="en-US" dirty="0" smtClean="0"/>
            </a:br>
            <a:r>
              <a:rPr lang="en-US" dirty="0" smtClean="0"/>
              <a:t>loyalty and service.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Knighthood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4948237" cy="306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00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Children would begin training to become a knight as early as age </a:t>
            </a:r>
            <a:r>
              <a:rPr lang="en-US" b="1" dirty="0" smtClean="0"/>
              <a:t>seven</a:t>
            </a:r>
            <a:r>
              <a:rPr lang="en-US" dirty="0" smtClean="0"/>
              <a:t>!</a:t>
            </a:r>
          </a:p>
          <a:p>
            <a:r>
              <a:rPr lang="en-US" dirty="0" smtClean="0"/>
              <a:t>There were a few steps to take before becoming a knight:</a:t>
            </a:r>
          </a:p>
          <a:p>
            <a:pPr lvl="1"/>
            <a:r>
              <a:rPr lang="en-US" dirty="0" smtClean="0"/>
              <a:t>Page: for the youths in training; these children were taught in Latin and mostly learned how to ride horses, hunt, and care for animals</a:t>
            </a:r>
          </a:p>
          <a:p>
            <a:pPr lvl="1"/>
            <a:r>
              <a:rPr lang="en-US" dirty="0" smtClean="0"/>
              <a:t>Squire: at age 14 they would begin training with armor and weapons; would often assist other knights as a part of their training and education</a:t>
            </a:r>
          </a:p>
          <a:p>
            <a:pPr lvl="1"/>
            <a:r>
              <a:rPr lang="en-US" dirty="0" smtClean="0"/>
              <a:t>Knight: a special ceremony gives them the title; they would wear white robes and fast for two days to prepare for it!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 Knight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5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knight’s duties were to his lord. Primarily, these included:</a:t>
            </a:r>
          </a:p>
          <a:p>
            <a:pPr lvl="1"/>
            <a:r>
              <a:rPr lang="en-US" dirty="0" smtClean="0"/>
              <a:t>Providing military service should there be a battle or war</a:t>
            </a:r>
          </a:p>
          <a:p>
            <a:pPr lvl="1"/>
            <a:r>
              <a:rPr lang="en-US" dirty="0" smtClean="0"/>
              <a:t>Providing protection to the lord and the people on his lands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olicing the lord’s lands and people (upholding laws)</a:t>
            </a:r>
            <a:endParaRPr lang="en-US" dirty="0"/>
          </a:p>
          <a:p>
            <a:r>
              <a:rPr lang="en-US" dirty="0" smtClean="0"/>
              <a:t>When knights were not “working,” they often played war by competing in tournaments. This was a way for knights to keep their skills sharp, to earn money, and also to earn fame for their lord.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a Knight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9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often think of knights as jousting and competing—this was often how they spent their time when not engaged in real battle!</a:t>
            </a:r>
          </a:p>
          <a:p>
            <a:r>
              <a:rPr lang="en-US" dirty="0" smtClean="0"/>
              <a:t>Jousting was very expensive, very dangerous, and very difficult. The best knights could walk away with lots of money…or they might never walk again.</a:t>
            </a:r>
          </a:p>
          <a:p>
            <a:pPr lvl="5"/>
            <a:r>
              <a:rPr lang="en-US" sz="2400" dirty="0" smtClean="0"/>
              <a:t> In addition to jousting, tournaments often held other events, such as mock battles, sword fights, archery contests, and horse-training events.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Playing War &amp; Tournaments</a:t>
            </a:r>
            <a:endParaRPr lang="en-US" dirty="0"/>
          </a:p>
        </p:txBody>
      </p:sp>
      <p:pic>
        <p:nvPicPr>
          <p:cNvPr id="5122" name="Picture 2" descr="C:\Users\J\AppData\Local\Microsoft\Windows\Temporary Internet Files\Content.IE5\LDC3JSBA\MC9000548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47858"/>
            <a:ext cx="2428774" cy="208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6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248347"/>
            <a:ext cx="8252612" cy="430485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Armor</a:t>
            </a:r>
            <a:r>
              <a:rPr lang="en-US" dirty="0" smtClean="0"/>
              <a:t>: weighing up to 100 pounds, knights would wear heavy iron plates, chain link vests, pads, and helmets with visors to protect themselves</a:t>
            </a:r>
          </a:p>
          <a:p>
            <a:r>
              <a:rPr lang="en-US" b="1" dirty="0" smtClean="0"/>
              <a:t>Sword</a:t>
            </a:r>
            <a:r>
              <a:rPr lang="en-US" dirty="0" smtClean="0"/>
              <a:t>: the primary weapon of a knight; swords were heavy, with large handles that could also be used as part of the weapon; they were very expensive!</a:t>
            </a:r>
          </a:p>
          <a:p>
            <a:r>
              <a:rPr lang="en-US" b="1" dirty="0" smtClean="0"/>
              <a:t>Shield</a:t>
            </a:r>
            <a:r>
              <a:rPr lang="en-US" dirty="0" smtClean="0"/>
              <a:t>: not just for defense, but a shield could be used to slam an opponent or slice at them</a:t>
            </a:r>
          </a:p>
          <a:p>
            <a:r>
              <a:rPr lang="en-US" b="1" dirty="0" smtClean="0"/>
              <a:t>Staff</a:t>
            </a:r>
            <a:r>
              <a:rPr lang="en-US" dirty="0" smtClean="0"/>
              <a:t>: usually made from a sturdy tree branch, staffs were long, agile weapons that could hit and sweep at a man, as well as block advances</a:t>
            </a:r>
          </a:p>
          <a:p>
            <a:r>
              <a:rPr lang="en-US" b="1" dirty="0" smtClean="0"/>
              <a:t>Bow and Arrow/Crossbow</a:t>
            </a:r>
            <a:r>
              <a:rPr lang="en-US" dirty="0" smtClean="0"/>
              <a:t>: more of a distance weapon, bows and arrows were the sniper’s rifle of the time; crossbows were the automatic guns</a:t>
            </a:r>
          </a:p>
          <a:p>
            <a:r>
              <a:rPr lang="en-US" b="1" dirty="0" smtClean="0"/>
              <a:t>Mace/Flail</a:t>
            </a:r>
            <a:r>
              <a:rPr lang="en-US" dirty="0" smtClean="0"/>
              <a:t>: a heavy club with a metal, spiked ball or cylinder at the end; flails had chains so that the ball could whip around in the air</a:t>
            </a:r>
          </a:p>
          <a:p>
            <a:r>
              <a:rPr lang="en-US" b="1" dirty="0" smtClean="0"/>
              <a:t>Lance</a:t>
            </a:r>
            <a:r>
              <a:rPr lang="en-US" dirty="0" smtClean="0"/>
              <a:t>: for jousting or horse-mounted attack; a long spear with a heavy handle that had to be cradled under the arm to hold it in place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 and their Weapons</a:t>
            </a:r>
            <a:endParaRPr lang="en-US" dirty="0"/>
          </a:p>
        </p:txBody>
      </p:sp>
      <p:pic>
        <p:nvPicPr>
          <p:cNvPr id="3074" name="Picture 2" descr="C:\Users\J\AppData\Local\Microsoft\Windows\Temporary Internet Files\Content.IE5\LDC3JSBA\MC9001161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16" y="4495800"/>
            <a:ext cx="75378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57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971800"/>
            <a:ext cx="7745505" cy="3154362"/>
          </a:xfrm>
        </p:spPr>
        <p:txBody>
          <a:bodyPr/>
          <a:lstStyle/>
          <a:p>
            <a:r>
              <a:rPr lang="en-US" dirty="0" smtClean="0"/>
              <a:t>Let’s watch this video about weapons of the Middle Ages: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www.history.com/topics/middle-ages/videos/weapons-of-the-middle-ages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Knights and their Weapons cont.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3036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599" cy="4571999"/>
          </a:xfrm>
        </p:spPr>
        <p:txBody>
          <a:bodyPr numCol="1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product of feudalism, </a:t>
            </a:r>
            <a:r>
              <a:rPr lang="en-US" sz="2000" b="1" dirty="0">
                <a:solidFill>
                  <a:schemeClr val="tx1"/>
                </a:solidFill>
              </a:rPr>
              <a:t>chivalry was an idealized system of manners and </a:t>
            </a:r>
            <a:r>
              <a:rPr lang="en-US" sz="2000" b="1" dirty="0" smtClean="0">
                <a:solidFill>
                  <a:schemeClr val="tx1"/>
                </a:solidFill>
              </a:rPr>
              <a:t>morals.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Many of the ideals came from the Catholic Church, which was the central power in the Middle Ages.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The most important concept within chivalry is </a:t>
            </a:r>
            <a:r>
              <a:rPr lang="en-US" sz="2000" b="1" dirty="0" smtClean="0">
                <a:solidFill>
                  <a:schemeClr val="tx1"/>
                </a:solidFill>
              </a:rPr>
              <a:t>loyalty</a:t>
            </a:r>
            <a:r>
              <a:rPr lang="en-US" sz="2000" dirty="0" smtClean="0">
                <a:solidFill>
                  <a:schemeClr val="tx1"/>
                </a:solidFill>
              </a:rPr>
              <a:t>. For the most part, this meant loyalty to a feudal lord, but later on in history, it included romantic loyalty, known as courtly love.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There are many literary sources for chivalry, including: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The Knight’s Tale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Beowulf (an epic from the early Middle Ages)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Sir Gawain and the Green Knight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"'Lord!' said Gawain. 'How lucky I am, </a:t>
            </a:r>
            <a:br>
              <a:rPr lang="en-US" sz="1600" dirty="0"/>
            </a:br>
            <a:r>
              <a:rPr lang="en-US" sz="1600" dirty="0"/>
              <a:t>Lady, not to be the knight you speak of:</a:t>
            </a:r>
            <a:br>
              <a:rPr lang="en-US" sz="1600" dirty="0"/>
            </a:br>
            <a:r>
              <a:rPr lang="en-US" sz="1600" dirty="0"/>
              <a:t>To take that kind of honor on my own </a:t>
            </a:r>
            <a:br>
              <a:rPr lang="en-US" sz="1600" dirty="0"/>
            </a:br>
            <a:r>
              <a:rPr lang="en-US" sz="1600" dirty="0"/>
              <a:t>Would be sinful; I know myself too well.</a:t>
            </a:r>
            <a:br>
              <a:rPr lang="en-US" sz="1600" dirty="0"/>
            </a:br>
            <a:r>
              <a:rPr lang="en-US" sz="1600" dirty="0"/>
              <a:t>By God, I'd be glad, if it pleased you, to offer you</a:t>
            </a:r>
            <a:br>
              <a:rPr lang="en-US" sz="1600" dirty="0"/>
            </a:br>
            <a:r>
              <a:rPr lang="en-US" sz="1600" dirty="0"/>
              <a:t>Some different service, in word or deed</a:t>
            </a:r>
            <a:br>
              <a:rPr lang="en-US" sz="1600" dirty="0"/>
            </a:br>
            <a:r>
              <a:rPr lang="en-US" sz="1600" dirty="0"/>
              <a:t>To serve such excellence would be endless delight." Part 3, lines 1241-1247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Chivalry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2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0485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The Medieval knight was bound to the chivalric code to be loyal to: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God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His lord/countrymen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His </a:t>
            </a:r>
            <a:r>
              <a:rPr lang="en-US" sz="2000" dirty="0">
                <a:solidFill>
                  <a:schemeClr val="tx1"/>
                </a:solidFill>
              </a:rPr>
              <a:t>lady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Chivalric ideals include: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Fairness (even in battle!)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Mercy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Benevolence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Brotherly love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Courtly love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Politeness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Honor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Bravery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Piety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Protecting the weak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Chivalric Code of Honor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36620"/>
            <a:ext cx="2680441" cy="381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402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ustom 3">
      <a:majorFont>
        <a:latin typeface="Blackadder ITC"/>
        <a:ea typeface=""/>
        <a:cs typeface=""/>
      </a:majorFont>
      <a:minorFont>
        <a:latin typeface="Californian FB"/>
        <a:ea typeface=""/>
        <a:cs typeface="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705</TotalTime>
  <Words>967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Blackadder ITC</vt:lpstr>
      <vt:lpstr>Californian FB</vt:lpstr>
      <vt:lpstr>Wingdings</vt:lpstr>
      <vt:lpstr>Hardcover</vt:lpstr>
      <vt:lpstr>Knights and their Chivalric Code</vt:lpstr>
      <vt:lpstr>Knighthood</vt:lpstr>
      <vt:lpstr>Becoming a Knight</vt:lpstr>
      <vt:lpstr>Life of a Knight</vt:lpstr>
      <vt:lpstr>Playing War &amp; Tournaments</vt:lpstr>
      <vt:lpstr>Knights and their Weapons</vt:lpstr>
      <vt:lpstr>Knights and their Weapons cont.</vt:lpstr>
      <vt:lpstr>Origins of Chivalry</vt:lpstr>
      <vt:lpstr>Chivalric Code of Honor</vt:lpstr>
      <vt:lpstr>Acts of Chivalry and Quests</vt:lpstr>
      <vt:lpstr>Acts of Chivalry and Quests cont.</vt:lpstr>
      <vt:lpstr>Is Chivalry Dead?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Knights and their Chivalric Code</dc:title>
  <dc:creator>Julie</dc:creator>
  <cp:lastModifiedBy>Sara Justus</cp:lastModifiedBy>
  <cp:revision>20</cp:revision>
  <dcterms:created xsi:type="dcterms:W3CDTF">2014-11-08T17:41:04Z</dcterms:created>
  <dcterms:modified xsi:type="dcterms:W3CDTF">2016-05-11T18:13:50Z</dcterms:modified>
</cp:coreProperties>
</file>