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1" r:id="rId5"/>
    <p:sldId id="267" r:id="rId6"/>
    <p:sldId id="259" r:id="rId7"/>
    <p:sldId id="268" r:id="rId8"/>
    <p:sldId id="260" r:id="rId9"/>
    <p:sldId id="262" r:id="rId10"/>
    <p:sldId id="265" r:id="rId11"/>
    <p:sldId id="266"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4C7EA7D-1730-4FEA-8E5A-560F1F91A7C3}"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7EA7D-1730-4FEA-8E5A-560F1F91A7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7EA7D-1730-4FEA-8E5A-560F1F91A7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7EA7D-1730-4FEA-8E5A-560F1F91A7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7EA7D-1730-4FEA-8E5A-560F1F91A7C3}"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C7EA7D-1730-4FEA-8E5A-560F1F91A7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4C7EA7D-1730-4FEA-8E5A-560F1F91A7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4C7EA7D-1730-4FEA-8E5A-560F1F91A7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4C7EA7D-1730-4FEA-8E5A-560F1F91A7C3}"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C7EA7D-1730-4FEA-8E5A-560F1F91A7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6F52DB4-240F-4D55-B29F-6BB8CEAA8A04}" type="datetimeFigureOut">
              <a:rPr lang="en-US" smtClean="0"/>
              <a:t>5/11/2016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C7EA7D-1730-4FEA-8E5A-560F1F91A7C3}"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F52DB4-240F-4D55-B29F-6BB8CEAA8A04}" type="datetimeFigureOut">
              <a:rPr lang="en-US" smtClean="0"/>
              <a:t>5/11/2016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C7EA7D-1730-4FEA-8E5A-560F1F91A7C3}"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File:Norman_conquest_1066.sv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Norman Invasion</a:t>
            </a:r>
            <a:endParaRPr lang="en-US" dirty="0"/>
          </a:p>
        </p:txBody>
      </p:sp>
      <p:sp>
        <p:nvSpPr>
          <p:cNvPr id="3" name="Subtitle 2"/>
          <p:cNvSpPr>
            <a:spLocks noGrp="1"/>
          </p:cNvSpPr>
          <p:nvPr>
            <p:ph type="subTitle" idx="1"/>
          </p:nvPr>
        </p:nvSpPr>
        <p:spPr/>
        <p:txBody>
          <a:bodyPr/>
          <a:lstStyle/>
          <a:p>
            <a:r>
              <a:rPr lang="en-US" dirty="0" smtClean="0"/>
              <a:t>How French language, life, and culture became part of English history</a:t>
            </a:r>
            <a:endParaRPr lang="en-US" dirty="0"/>
          </a:p>
        </p:txBody>
      </p:sp>
    </p:spTree>
    <p:extLst>
      <p:ext uri="{BB962C8B-B14F-4D97-AF65-F5344CB8AC3E}">
        <p14:creationId xmlns:p14="http://schemas.microsoft.com/office/powerpoint/2010/main" val="422726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Language</a:t>
            </a:r>
            <a:endParaRPr lang="en-US" dirty="0"/>
          </a:p>
        </p:txBody>
      </p:sp>
      <p:sp>
        <p:nvSpPr>
          <p:cNvPr id="3" name="Content Placeholder 2"/>
          <p:cNvSpPr>
            <a:spLocks noGrp="1"/>
          </p:cNvSpPr>
          <p:nvPr>
            <p:ph idx="1"/>
          </p:nvPr>
        </p:nvSpPr>
        <p:spPr>
          <a:xfrm>
            <a:off x="1435608" y="1295400"/>
            <a:ext cx="7498080" cy="4953000"/>
          </a:xfrm>
        </p:spPr>
        <p:txBody>
          <a:bodyPr>
            <a:normAutofit fontScale="55000" lnSpcReduction="20000"/>
          </a:bodyPr>
          <a:lstStyle/>
          <a:p>
            <a:r>
              <a:rPr lang="en-US" dirty="0" smtClean="0"/>
              <a:t>With all these new French nobles and knights coming to England, the language of the rich and powerful became French.</a:t>
            </a:r>
          </a:p>
          <a:p>
            <a:pPr lvl="1"/>
            <a:r>
              <a:rPr lang="en-US" dirty="0" smtClean="0"/>
              <a:t>A great example of this is the English vs. the French words for animal foods—</a:t>
            </a:r>
          </a:p>
          <a:p>
            <a:pPr lvl="1"/>
            <a:r>
              <a:rPr lang="en-US" dirty="0" smtClean="0"/>
              <a:t>The poor </a:t>
            </a:r>
            <a:r>
              <a:rPr lang="en-US" dirty="0"/>
              <a:t>E</a:t>
            </a:r>
            <a:r>
              <a:rPr lang="en-US" dirty="0" smtClean="0"/>
              <a:t>nglish peasants worked in the fields and used the English words for animals: pigs, lambs, and cow</a:t>
            </a:r>
          </a:p>
          <a:p>
            <a:pPr lvl="1"/>
            <a:r>
              <a:rPr lang="en-US" dirty="0" smtClean="0"/>
              <a:t>The rich French nobles who ate the food used the French words for the meat: pork, mutton, and beef (translated they are pork, mutton, and </a:t>
            </a:r>
            <a:r>
              <a:rPr lang="en-US" dirty="0" err="1" smtClean="0"/>
              <a:t>beouff</a:t>
            </a:r>
            <a:r>
              <a:rPr lang="en-US" dirty="0" smtClean="0"/>
              <a:t>)</a:t>
            </a:r>
          </a:p>
          <a:p>
            <a:r>
              <a:rPr lang="en-US" dirty="0" smtClean="0"/>
              <a:t>French even began to meld with English, and so Norman English was born—a sort of combination between French and English</a:t>
            </a:r>
          </a:p>
          <a:p>
            <a:r>
              <a:rPr lang="en-US" dirty="0" smtClean="0"/>
              <a:t>People even started naming their children with French names, like William, Robert, and Richard</a:t>
            </a:r>
          </a:p>
          <a:p>
            <a:r>
              <a:rPr lang="en-US" dirty="0" smtClean="0"/>
              <a:t>Many French words still exist in our English today!</a:t>
            </a:r>
          </a:p>
          <a:p>
            <a:pPr marL="742950" lvl="1" indent="-285750">
              <a:buClr>
                <a:schemeClr val="accent6">
                  <a:lumMod val="60000"/>
                  <a:lumOff val="40000"/>
                </a:schemeClr>
              </a:buClr>
              <a:buFont typeface="Courier New" pitchFamily="49" charset="0"/>
              <a:buChar char="o"/>
            </a:pPr>
            <a:r>
              <a:rPr lang="en-US" dirty="0" smtClean="0"/>
              <a:t>Hors d’oeuvres</a:t>
            </a:r>
          </a:p>
          <a:p>
            <a:pPr marL="742950" lvl="1" indent="-285750">
              <a:buClr>
                <a:schemeClr val="accent6">
                  <a:lumMod val="60000"/>
                  <a:lumOff val="40000"/>
                </a:schemeClr>
              </a:buClr>
              <a:buFont typeface="Courier New" pitchFamily="49" charset="0"/>
              <a:buChar char="o"/>
            </a:pPr>
            <a:r>
              <a:rPr lang="en-US" dirty="0" smtClean="0"/>
              <a:t>Entrepreneur</a:t>
            </a:r>
            <a:endParaRPr lang="en-US" dirty="0"/>
          </a:p>
          <a:p>
            <a:pPr marL="742950" lvl="1" indent="-285750">
              <a:buClr>
                <a:schemeClr val="accent6">
                  <a:lumMod val="60000"/>
                  <a:lumOff val="40000"/>
                </a:schemeClr>
              </a:buClr>
              <a:buFont typeface="Courier New" pitchFamily="49" charset="0"/>
              <a:buChar char="o"/>
            </a:pPr>
            <a:r>
              <a:rPr lang="en-US" dirty="0"/>
              <a:t>A la carte</a:t>
            </a:r>
          </a:p>
          <a:p>
            <a:pPr marL="742950" lvl="1" indent="-285750">
              <a:buClr>
                <a:schemeClr val="accent6">
                  <a:lumMod val="60000"/>
                  <a:lumOff val="40000"/>
                </a:schemeClr>
              </a:buClr>
              <a:buFont typeface="Courier New" pitchFamily="49" charset="0"/>
              <a:buChar char="o"/>
            </a:pPr>
            <a:r>
              <a:rPr lang="en-US" dirty="0"/>
              <a:t>Armoire</a:t>
            </a:r>
          </a:p>
          <a:p>
            <a:pPr marL="742950" lvl="1" indent="-285750">
              <a:buClr>
                <a:schemeClr val="accent6">
                  <a:lumMod val="60000"/>
                  <a:lumOff val="40000"/>
                </a:schemeClr>
              </a:buClr>
              <a:buFont typeface="Courier New" pitchFamily="49" charset="0"/>
              <a:buChar char="o"/>
            </a:pPr>
            <a:r>
              <a:rPr lang="en-US" dirty="0"/>
              <a:t>Cliché</a:t>
            </a:r>
          </a:p>
          <a:p>
            <a:pPr marL="742950" lvl="1" indent="-285750">
              <a:buClr>
                <a:schemeClr val="accent6">
                  <a:lumMod val="60000"/>
                  <a:lumOff val="40000"/>
                </a:schemeClr>
              </a:buClr>
              <a:buFont typeface="Courier New" pitchFamily="49" charset="0"/>
              <a:buChar char="o"/>
            </a:pPr>
            <a:r>
              <a:rPr lang="en-US" dirty="0"/>
              <a:t>Montage</a:t>
            </a:r>
          </a:p>
          <a:p>
            <a:pPr marL="402336" lvl="1" indent="0">
              <a:buNone/>
            </a:pPr>
            <a:endParaRPr lang="en-US" dirty="0" smtClean="0"/>
          </a:p>
          <a:p>
            <a:pPr lvl="1"/>
            <a:endParaRPr lang="en-US" dirty="0" smtClean="0"/>
          </a:p>
          <a:p>
            <a:pPr lvl="1"/>
            <a:endParaRPr lang="en-US" dirty="0"/>
          </a:p>
        </p:txBody>
      </p:sp>
      <p:sp>
        <p:nvSpPr>
          <p:cNvPr id="5" name="TextBox 4"/>
          <p:cNvSpPr txBox="1"/>
          <p:nvPr/>
        </p:nvSpPr>
        <p:spPr>
          <a:xfrm>
            <a:off x="4027055" y="4267200"/>
            <a:ext cx="3048000" cy="1938992"/>
          </a:xfrm>
          <a:prstGeom prst="rect">
            <a:avLst/>
          </a:prstGeom>
          <a:noFill/>
        </p:spPr>
        <p:txBody>
          <a:bodyPr wrap="square" rtlCol="0">
            <a:spAutoFit/>
          </a:bodyPr>
          <a:lstStyle/>
          <a:p>
            <a:pPr marL="742950" lvl="1" indent="-285750">
              <a:buClr>
                <a:schemeClr val="accent6">
                  <a:lumMod val="60000"/>
                  <a:lumOff val="40000"/>
                </a:schemeClr>
              </a:buClr>
              <a:buFont typeface="Courier New" pitchFamily="49" charset="0"/>
              <a:buChar char="o"/>
            </a:pPr>
            <a:r>
              <a:rPr lang="en-US" sz="1500" dirty="0" smtClean="0"/>
              <a:t>Sabotage</a:t>
            </a:r>
          </a:p>
          <a:p>
            <a:pPr marL="742950" lvl="1" indent="-285750">
              <a:buClr>
                <a:schemeClr val="accent6">
                  <a:lumMod val="60000"/>
                  <a:lumOff val="40000"/>
                </a:schemeClr>
              </a:buClr>
              <a:buFont typeface="Courier New" pitchFamily="49" charset="0"/>
              <a:buChar char="o"/>
            </a:pPr>
            <a:r>
              <a:rPr lang="en-US" sz="1500" dirty="0" smtClean="0"/>
              <a:t>Silhouette</a:t>
            </a:r>
          </a:p>
          <a:p>
            <a:pPr marL="742950" lvl="1" indent="-285750">
              <a:buClr>
                <a:schemeClr val="accent6">
                  <a:lumMod val="60000"/>
                  <a:lumOff val="40000"/>
                </a:schemeClr>
              </a:buClr>
              <a:buFont typeface="Courier New" pitchFamily="49" charset="0"/>
              <a:buChar char="o"/>
            </a:pPr>
            <a:r>
              <a:rPr lang="en-US" sz="1500" dirty="0" smtClean="0"/>
              <a:t>Impasse</a:t>
            </a:r>
          </a:p>
          <a:p>
            <a:pPr marL="742950" lvl="1" indent="-285750">
              <a:buClr>
                <a:schemeClr val="accent6">
                  <a:lumMod val="60000"/>
                  <a:lumOff val="40000"/>
                </a:schemeClr>
              </a:buClr>
              <a:buFont typeface="Courier New" pitchFamily="49" charset="0"/>
              <a:buChar char="o"/>
            </a:pPr>
            <a:r>
              <a:rPr lang="en-US" sz="1500" dirty="0" smtClean="0"/>
              <a:t>Faux-pas</a:t>
            </a:r>
          </a:p>
          <a:p>
            <a:pPr marL="742950" lvl="1" indent="-285750">
              <a:buClr>
                <a:schemeClr val="accent6">
                  <a:lumMod val="60000"/>
                  <a:lumOff val="40000"/>
                </a:schemeClr>
              </a:buClr>
              <a:buFont typeface="Courier New" pitchFamily="49" charset="0"/>
              <a:buChar char="o"/>
            </a:pPr>
            <a:r>
              <a:rPr lang="en-US" sz="1500" dirty="0" smtClean="0"/>
              <a:t>Dénouement</a:t>
            </a:r>
          </a:p>
          <a:p>
            <a:pPr marL="742950" lvl="1" indent="-285750">
              <a:buClr>
                <a:schemeClr val="accent6">
                  <a:lumMod val="60000"/>
                  <a:lumOff val="40000"/>
                </a:schemeClr>
              </a:buClr>
              <a:buFont typeface="Courier New" pitchFamily="49" charset="0"/>
              <a:buChar char="o"/>
            </a:pPr>
            <a:r>
              <a:rPr lang="en-US" sz="1500" dirty="0" smtClean="0"/>
              <a:t>Concierge</a:t>
            </a:r>
          </a:p>
          <a:p>
            <a:pPr marL="742950" lvl="1" indent="-285750">
              <a:buClr>
                <a:schemeClr val="accent6">
                  <a:lumMod val="60000"/>
                  <a:lumOff val="40000"/>
                </a:schemeClr>
              </a:buClr>
              <a:buFont typeface="Courier New" pitchFamily="49" charset="0"/>
              <a:buChar char="o"/>
            </a:pPr>
            <a:r>
              <a:rPr lang="en-US" sz="1500" dirty="0" smtClean="0"/>
              <a:t>Banquet</a:t>
            </a:r>
          </a:p>
          <a:p>
            <a:endParaRPr lang="en-US" sz="1500" dirty="0"/>
          </a:p>
        </p:txBody>
      </p:sp>
    </p:spTree>
    <p:extLst>
      <p:ext uri="{BB962C8B-B14F-4D97-AF65-F5344CB8AC3E}">
        <p14:creationId xmlns:p14="http://schemas.microsoft.com/office/powerpoint/2010/main" val="1679063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Politics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With the new King of England being French, the relationship between France and England changed forever.</a:t>
            </a:r>
          </a:p>
          <a:p>
            <a:r>
              <a:rPr lang="en-US" dirty="0" smtClean="0"/>
              <a:t>Most future Kings of England were crowned as King of England, Ireland, and France until 1453 when the dual-monarchy system failed, though England and France still remained politically close.</a:t>
            </a:r>
          </a:p>
          <a:p>
            <a:r>
              <a:rPr lang="en-US" dirty="0" smtClean="0"/>
              <a:t>After 1066, Englishmen unhappy with the new King emigrated to other countries, including Ireland, Norway, Scandinavia, France, and even to the east as far as Byzantium.</a:t>
            </a:r>
          </a:p>
          <a:p>
            <a:endParaRPr lang="en-US" dirty="0" smtClean="0"/>
          </a:p>
          <a:p>
            <a:endParaRPr lang="en-US" dirty="0"/>
          </a:p>
        </p:txBody>
      </p:sp>
    </p:spTree>
    <p:extLst>
      <p:ext uri="{BB962C8B-B14F-4D97-AF65-F5344CB8AC3E}">
        <p14:creationId xmlns:p14="http://schemas.microsoft.com/office/powerpoint/2010/main" val="707494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still seen today</a:t>
            </a:r>
            <a:endParaRPr lang="en-US" dirty="0"/>
          </a:p>
        </p:txBody>
      </p:sp>
      <p:sp>
        <p:nvSpPr>
          <p:cNvPr id="3" name="Content Placeholder 2"/>
          <p:cNvSpPr>
            <a:spLocks noGrp="1"/>
          </p:cNvSpPr>
          <p:nvPr>
            <p:ph idx="1"/>
          </p:nvPr>
        </p:nvSpPr>
        <p:spPr>
          <a:xfrm>
            <a:off x="1435608" y="1219200"/>
            <a:ext cx="7498080" cy="5029200"/>
          </a:xfrm>
        </p:spPr>
        <p:txBody>
          <a:bodyPr>
            <a:normAutofit lnSpcReduction="10000"/>
          </a:bodyPr>
          <a:lstStyle/>
          <a:p>
            <a:r>
              <a:rPr lang="en-US" dirty="0" smtClean="0"/>
              <a:t>In addition to the persistence of French language, there are also still examples of the French Invasion in other areas too!</a:t>
            </a:r>
          </a:p>
          <a:p>
            <a:pPr lvl="1"/>
            <a:r>
              <a:rPr lang="en-US" dirty="0" smtClean="0"/>
              <a:t>Buildings began to have rounded arches and turrets instead of square or vaulted</a:t>
            </a:r>
          </a:p>
          <a:p>
            <a:pPr lvl="1"/>
            <a:r>
              <a:rPr lang="en-US" dirty="0" smtClean="0"/>
              <a:t>Manuscripts were illuminated and</a:t>
            </a:r>
            <a:br>
              <a:rPr lang="en-US" dirty="0" smtClean="0"/>
            </a:br>
            <a:r>
              <a:rPr lang="en-US" dirty="0" smtClean="0"/>
              <a:t>became even more common</a:t>
            </a:r>
          </a:p>
          <a:p>
            <a:pPr lvl="1"/>
            <a:r>
              <a:rPr lang="en-US" dirty="0" smtClean="0"/>
              <a:t>Many Englishmen speak French,</a:t>
            </a:r>
            <a:r>
              <a:rPr lang="en-US" dirty="0"/>
              <a:t/>
            </a:r>
            <a:br>
              <a:rPr lang="en-US" dirty="0"/>
            </a:br>
            <a:r>
              <a:rPr lang="en-US" dirty="0" smtClean="0"/>
              <a:t>and many Frenchmen speak</a:t>
            </a:r>
            <a:br>
              <a:rPr lang="en-US" dirty="0" smtClean="0"/>
            </a:br>
            <a:r>
              <a:rPr lang="en-US" dirty="0" smtClean="0"/>
              <a:t>English because of geographical</a:t>
            </a:r>
            <a:br>
              <a:rPr lang="en-US" dirty="0" smtClean="0"/>
            </a:br>
            <a:r>
              <a:rPr lang="en-US" dirty="0" smtClean="0"/>
              <a:t>proximity, but also this history!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505200"/>
            <a:ext cx="19050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787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it relates to our Medieval Historical Fiction Unit</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Catherine, Called Birdy</a:t>
            </a:r>
            <a:r>
              <a:rPr lang="en-US" dirty="0" smtClean="0"/>
              <a:t>: Perkin speaks French! Why does this not fit with what we’ve learned about French language and social classes?</a:t>
            </a:r>
          </a:p>
          <a:p>
            <a:r>
              <a:rPr lang="en-US" i="1" dirty="0" smtClean="0"/>
              <a:t>Adam of the Road:</a:t>
            </a:r>
            <a:r>
              <a:rPr lang="en-US" dirty="0" smtClean="0"/>
              <a:t> Adam knows songs in French and sings them to the fancy ladies along the road. Why are only the romantic songs sung in French?</a:t>
            </a:r>
          </a:p>
          <a:p>
            <a:r>
              <a:rPr lang="en-US" i="1" dirty="0" smtClean="0"/>
              <a:t>The Door in the Wall: </a:t>
            </a:r>
            <a:r>
              <a:rPr lang="en-US" dirty="0" smtClean="0"/>
              <a:t>Some characters speak both French and English—who and what class are they in?</a:t>
            </a:r>
            <a:endParaRPr lang="en-US" i="1" dirty="0" smtClean="0"/>
          </a:p>
          <a:p>
            <a:r>
              <a:rPr lang="en-US" i="1" dirty="0" smtClean="0"/>
              <a:t>Girl in a Cage: </a:t>
            </a:r>
            <a:r>
              <a:rPr lang="en-US" dirty="0" smtClean="0"/>
              <a:t>History is written by the winners—Robert the Bruce is also called Robert de </a:t>
            </a:r>
            <a:r>
              <a:rPr lang="en-US" dirty="0" err="1" smtClean="0"/>
              <a:t>Brus</a:t>
            </a:r>
            <a:r>
              <a:rPr lang="en-US" dirty="0" smtClean="0"/>
              <a:t>…why change the spelling?</a:t>
            </a:r>
            <a:endParaRPr lang="en-US" i="1" dirty="0"/>
          </a:p>
        </p:txBody>
      </p:sp>
    </p:spTree>
    <p:extLst>
      <p:ext uri="{BB962C8B-B14F-4D97-AF65-F5344CB8AC3E}">
        <p14:creationId xmlns:p14="http://schemas.microsoft.com/office/powerpoint/2010/main" val="872952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learn about the Norman Invasion?</a:t>
            </a:r>
            <a:endParaRPr lang="en-US" dirty="0"/>
          </a:p>
        </p:txBody>
      </p:sp>
      <p:sp>
        <p:nvSpPr>
          <p:cNvPr id="3" name="Content Placeholder 2"/>
          <p:cNvSpPr>
            <a:spLocks noGrp="1"/>
          </p:cNvSpPr>
          <p:nvPr>
            <p:ph idx="1"/>
          </p:nvPr>
        </p:nvSpPr>
        <p:spPr/>
        <p:txBody>
          <a:bodyPr/>
          <a:lstStyle/>
          <a:p>
            <a:r>
              <a:rPr lang="en-US" dirty="0" smtClean="0"/>
              <a:t>In all four of the Medieval Historical Fiction novels studied during this unit, there is at least one mention of French language, life, and culture. </a:t>
            </a:r>
          </a:p>
          <a:p>
            <a:r>
              <a:rPr lang="en-US" dirty="0" smtClean="0"/>
              <a:t>The Norman Invasion changed the path of English history, and (as a result) greatly impacted the histories and cultures of other countries, like the United States!</a:t>
            </a:r>
          </a:p>
          <a:p>
            <a:endParaRPr lang="en-US" dirty="0"/>
          </a:p>
        </p:txBody>
      </p:sp>
    </p:spTree>
    <p:extLst>
      <p:ext uri="{BB962C8B-B14F-4D97-AF65-F5344CB8AC3E}">
        <p14:creationId xmlns:p14="http://schemas.microsoft.com/office/powerpoint/2010/main" val="28388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pPr marL="82296"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4961022" cy="523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9700" y="990600"/>
            <a:ext cx="2362200" cy="4247317"/>
          </a:xfrm>
          <a:prstGeom prst="rect">
            <a:avLst/>
          </a:prstGeom>
          <a:noFill/>
        </p:spPr>
        <p:txBody>
          <a:bodyPr wrap="square" rtlCol="0">
            <a:spAutoFit/>
          </a:bodyPr>
          <a:lstStyle/>
          <a:p>
            <a:r>
              <a:rPr lang="en-US" dirty="0" smtClean="0"/>
              <a:t>Norman refers to the north west coast of France, called Normandy.</a:t>
            </a:r>
          </a:p>
          <a:p>
            <a:r>
              <a:rPr lang="en-US" dirty="0" smtClean="0"/>
              <a:t>When the Duke of Normandy, William, traveled across the English Channel to England, he began what is called the Norman Invasion. Ultimately, he was successful in taking over England and becoming the first French King of England.</a:t>
            </a:r>
            <a:endParaRPr lang="en-US" dirty="0"/>
          </a:p>
        </p:txBody>
      </p:sp>
      <p:cxnSp>
        <p:nvCxnSpPr>
          <p:cNvPr id="6" name="Straight Arrow Connector 5"/>
          <p:cNvCxnSpPr/>
          <p:nvPr/>
        </p:nvCxnSpPr>
        <p:spPr>
          <a:xfrm>
            <a:off x="2971800" y="1905000"/>
            <a:ext cx="4343400" cy="2667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070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&amp; Where did this happen?</a:t>
            </a:r>
            <a:endParaRPr lang="en-US" dirty="0"/>
          </a:p>
        </p:txBody>
      </p:sp>
      <p:sp>
        <p:nvSpPr>
          <p:cNvPr id="3" name="Content Placeholder 2"/>
          <p:cNvSpPr>
            <a:spLocks noGrp="1"/>
          </p:cNvSpPr>
          <p:nvPr>
            <p:ph idx="1"/>
          </p:nvPr>
        </p:nvSpPr>
        <p:spPr/>
        <p:txBody>
          <a:bodyPr/>
          <a:lstStyle/>
          <a:p>
            <a:r>
              <a:rPr lang="en-US" dirty="0" smtClean="0"/>
              <a:t>The Norman Invasion happened in 1066 and lasted until 1072, when Duke William of Normandy secured his throne as King of England</a:t>
            </a:r>
          </a:p>
          <a:p>
            <a:r>
              <a:rPr lang="en-US" dirty="0" smtClean="0"/>
              <a:t>The most famous battle is known as the Battle of Hastings, and took place on October 14</a:t>
            </a:r>
            <a:r>
              <a:rPr lang="en-US" baseline="30000" dirty="0" smtClean="0"/>
              <a:t>th</a:t>
            </a:r>
            <a:r>
              <a:rPr lang="en-US" dirty="0" smtClean="0"/>
              <a:t>, 1066.</a:t>
            </a:r>
            <a:endParaRPr lang="en-US" dirty="0"/>
          </a:p>
        </p:txBody>
      </p:sp>
    </p:spTree>
    <p:extLst>
      <p:ext uri="{BB962C8B-B14F-4D97-AF65-F5344CB8AC3E}">
        <p14:creationId xmlns:p14="http://schemas.microsoft.com/office/powerpoint/2010/main" val="129703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2" name="Picture 4" descr="http://upload.wikimedia.org/wikipedia/en/thumb/f/f2/Norman_conquest_1066.svg/400px-Norman_conquest_1066.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9600"/>
            <a:ext cx="617950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1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involved?</a:t>
            </a:r>
            <a:endParaRPr lang="en-US" dirty="0"/>
          </a:p>
        </p:txBody>
      </p:sp>
      <p:sp>
        <p:nvSpPr>
          <p:cNvPr id="3" name="Content Placeholder 2"/>
          <p:cNvSpPr>
            <a:spLocks noGrp="1"/>
          </p:cNvSpPr>
          <p:nvPr>
            <p:ph idx="1"/>
          </p:nvPr>
        </p:nvSpPr>
        <p:spPr/>
        <p:txBody>
          <a:bodyPr>
            <a:normAutofit lnSpcReduction="10000"/>
          </a:bodyPr>
          <a:lstStyle/>
          <a:p>
            <a:r>
              <a:rPr lang="en-US" dirty="0" smtClean="0"/>
              <a:t>After King Edward died in 1066 leaving no heir, three men fought for the title of king:</a:t>
            </a:r>
          </a:p>
          <a:p>
            <a:pPr lvl="1"/>
            <a:r>
              <a:rPr lang="en-US" dirty="0" smtClean="0"/>
              <a:t>Duke William of Normandy</a:t>
            </a:r>
          </a:p>
          <a:p>
            <a:pPr lvl="1"/>
            <a:r>
              <a:rPr lang="en-US" dirty="0" smtClean="0"/>
              <a:t>Harold </a:t>
            </a:r>
            <a:r>
              <a:rPr lang="en-US" dirty="0" err="1" smtClean="0"/>
              <a:t>Godwinson</a:t>
            </a:r>
            <a:r>
              <a:rPr lang="en-US" dirty="0" smtClean="0"/>
              <a:t> (also known as Harold the Fat, for he was the richest and fattest noble in all of England)</a:t>
            </a:r>
          </a:p>
          <a:p>
            <a:pPr lvl="1"/>
            <a:r>
              <a:rPr lang="en-US" dirty="0" err="1" smtClean="0"/>
              <a:t>Harald</a:t>
            </a:r>
            <a:r>
              <a:rPr lang="en-US" dirty="0" smtClean="0"/>
              <a:t> </a:t>
            </a:r>
            <a:r>
              <a:rPr lang="en-US" dirty="0" err="1" smtClean="0"/>
              <a:t>Hardrada</a:t>
            </a:r>
            <a:r>
              <a:rPr lang="en-US" dirty="0" smtClean="0"/>
              <a:t> of Norway</a:t>
            </a:r>
          </a:p>
          <a:p>
            <a:r>
              <a:rPr lang="en-US" dirty="0" smtClean="0"/>
              <a:t>These three men all claimed to be next in line for the English throne, and so they all fought.</a:t>
            </a:r>
          </a:p>
        </p:txBody>
      </p:sp>
    </p:spTree>
    <p:extLst>
      <p:ext uri="{BB962C8B-B14F-4D97-AF65-F5344CB8AC3E}">
        <p14:creationId xmlns:p14="http://schemas.microsoft.com/office/powerpoint/2010/main" val="67048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81200"/>
            <a:ext cx="2068944"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2380940" cy="359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838200"/>
            <a:ext cx="25622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00070" y="3990975"/>
            <a:ext cx="1828800" cy="369332"/>
          </a:xfrm>
          <a:prstGeom prst="rect">
            <a:avLst/>
          </a:prstGeom>
          <a:noFill/>
        </p:spPr>
        <p:txBody>
          <a:bodyPr wrap="square" rtlCol="0">
            <a:spAutoFit/>
          </a:bodyPr>
          <a:lstStyle/>
          <a:p>
            <a:r>
              <a:rPr lang="en-US" dirty="0" err="1" smtClean="0"/>
              <a:t>Harald</a:t>
            </a:r>
            <a:r>
              <a:rPr lang="en-US" dirty="0" smtClean="0"/>
              <a:t> </a:t>
            </a:r>
            <a:r>
              <a:rPr lang="en-US" dirty="0" err="1" smtClean="0"/>
              <a:t>Hardrada</a:t>
            </a:r>
            <a:endParaRPr lang="en-US" dirty="0"/>
          </a:p>
        </p:txBody>
      </p:sp>
      <p:sp>
        <p:nvSpPr>
          <p:cNvPr id="8" name="Content Placeholder 7"/>
          <p:cNvSpPr txBox="1">
            <a:spLocks noGrp="1"/>
          </p:cNvSpPr>
          <p:nvPr>
            <p:ph idx="1"/>
          </p:nvPr>
        </p:nvSpPr>
        <p:spPr>
          <a:xfrm>
            <a:off x="1435608" y="1447800"/>
            <a:ext cx="7498080" cy="584775"/>
          </a:xfrm>
          <a:prstGeom prst="rect">
            <a:avLst/>
          </a:prstGeom>
          <a:noFill/>
        </p:spPr>
        <p:txBody>
          <a:bodyPr wrap="square" rtlCol="0">
            <a:spAutoFit/>
          </a:bodyPr>
          <a:lstStyle/>
          <a:p>
            <a:endParaRPr lang="en-US" dirty="0"/>
          </a:p>
        </p:txBody>
      </p:sp>
      <p:sp>
        <p:nvSpPr>
          <p:cNvPr id="9" name="TextBox 8"/>
          <p:cNvSpPr txBox="1"/>
          <p:nvPr/>
        </p:nvSpPr>
        <p:spPr>
          <a:xfrm>
            <a:off x="4191000" y="5715000"/>
            <a:ext cx="1992744" cy="369332"/>
          </a:xfrm>
          <a:prstGeom prst="rect">
            <a:avLst/>
          </a:prstGeom>
          <a:noFill/>
        </p:spPr>
        <p:txBody>
          <a:bodyPr wrap="square" rtlCol="0">
            <a:spAutoFit/>
          </a:bodyPr>
          <a:lstStyle/>
          <a:p>
            <a:r>
              <a:rPr lang="en-US" dirty="0" smtClean="0"/>
              <a:t>Harold </a:t>
            </a:r>
            <a:r>
              <a:rPr lang="en-US" dirty="0" err="1" smtClean="0"/>
              <a:t>Godwinson</a:t>
            </a:r>
            <a:endParaRPr lang="en-US" dirty="0"/>
          </a:p>
        </p:txBody>
      </p:sp>
      <p:sp>
        <p:nvSpPr>
          <p:cNvPr id="10" name="TextBox 9"/>
          <p:cNvSpPr txBox="1"/>
          <p:nvPr/>
        </p:nvSpPr>
        <p:spPr>
          <a:xfrm>
            <a:off x="6765203" y="4037141"/>
            <a:ext cx="1828800" cy="646331"/>
          </a:xfrm>
          <a:prstGeom prst="rect">
            <a:avLst/>
          </a:prstGeom>
          <a:noFill/>
        </p:spPr>
        <p:txBody>
          <a:bodyPr wrap="square" rtlCol="0">
            <a:spAutoFit/>
          </a:bodyPr>
          <a:lstStyle/>
          <a:p>
            <a:pPr algn="ctr"/>
            <a:r>
              <a:rPr lang="en-US" dirty="0" smtClean="0"/>
              <a:t>Duke William </a:t>
            </a:r>
          </a:p>
          <a:p>
            <a:pPr algn="ctr"/>
            <a:r>
              <a:rPr lang="en-US" dirty="0" smtClean="0"/>
              <a:t>of Normandy</a:t>
            </a:r>
            <a:endParaRPr lang="en-US" dirty="0"/>
          </a:p>
        </p:txBody>
      </p:sp>
    </p:spTree>
    <p:extLst>
      <p:ext uri="{BB962C8B-B14F-4D97-AF65-F5344CB8AC3E}">
        <p14:creationId xmlns:p14="http://schemas.microsoft.com/office/powerpoint/2010/main" val="3724817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beat who?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a:t>
            </a:r>
            <a:r>
              <a:rPr lang="en-US" dirty="0" err="1" smtClean="0"/>
              <a:t>Harald</a:t>
            </a:r>
            <a:r>
              <a:rPr lang="en-US" dirty="0" smtClean="0"/>
              <a:t> </a:t>
            </a:r>
            <a:r>
              <a:rPr lang="en-US" dirty="0" err="1" smtClean="0"/>
              <a:t>Hardrada</a:t>
            </a:r>
            <a:r>
              <a:rPr lang="en-US" dirty="0" smtClean="0"/>
              <a:t> and his armies came down from Norway, the English Earl Harold </a:t>
            </a:r>
            <a:r>
              <a:rPr lang="en-US" dirty="0" err="1" smtClean="0"/>
              <a:t>Godwinson</a:t>
            </a:r>
            <a:r>
              <a:rPr lang="en-US" dirty="0" smtClean="0"/>
              <a:t> met him at Stamford Bridge in northern England and defeated him. (September, 1066)</a:t>
            </a:r>
          </a:p>
          <a:p>
            <a:r>
              <a:rPr lang="en-US" dirty="0" smtClean="0"/>
              <a:t>After that, </a:t>
            </a:r>
            <a:r>
              <a:rPr lang="en-US" dirty="0" err="1" smtClean="0"/>
              <a:t>Godwinson</a:t>
            </a:r>
            <a:r>
              <a:rPr lang="en-US" dirty="0" smtClean="0"/>
              <a:t> had to defeat the Norman Duke, so he marched south to Hastings, south of London.</a:t>
            </a:r>
          </a:p>
          <a:p>
            <a:r>
              <a:rPr lang="en-US" dirty="0" smtClean="0"/>
              <a:t>There, William of Normandy, also known as William the Conqueror, beat </a:t>
            </a:r>
            <a:r>
              <a:rPr lang="en-US" dirty="0" err="1" smtClean="0"/>
              <a:t>Godwinson</a:t>
            </a:r>
            <a:r>
              <a:rPr lang="en-US" dirty="0" smtClean="0"/>
              <a:t>.</a:t>
            </a:r>
          </a:p>
          <a:p>
            <a:pPr lvl="1"/>
            <a:r>
              <a:rPr lang="en-US" dirty="0" smtClean="0"/>
              <a:t>According to a famous tapestry depicting the Battle of Hastings, Harold </a:t>
            </a:r>
            <a:r>
              <a:rPr lang="en-US" dirty="0" err="1" smtClean="0"/>
              <a:t>Godwinson</a:t>
            </a:r>
            <a:r>
              <a:rPr lang="en-US" dirty="0" smtClean="0"/>
              <a:t> died in the battle from receiving an arrow through his eye.</a:t>
            </a:r>
          </a:p>
          <a:p>
            <a:r>
              <a:rPr lang="en-US" dirty="0" smtClean="0"/>
              <a:t>Ultimately, Duke William of Normandy was crowned King of England on Christmas Day in the year 1066.</a:t>
            </a:r>
          </a:p>
          <a:p>
            <a:endParaRPr lang="en-US" dirty="0"/>
          </a:p>
        </p:txBody>
      </p:sp>
    </p:spTree>
    <p:extLst>
      <p:ext uri="{BB962C8B-B14F-4D97-AF65-F5344CB8AC3E}">
        <p14:creationId xmlns:p14="http://schemas.microsoft.com/office/powerpoint/2010/main" val="170296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result?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Duke William became the first ever French King of England.</a:t>
            </a:r>
          </a:p>
          <a:p>
            <a:r>
              <a:rPr lang="en-US" dirty="0" smtClean="0"/>
              <a:t>He brought over his own nobles and replaced the English nobles to assure his power.</a:t>
            </a:r>
          </a:p>
          <a:p>
            <a:r>
              <a:rPr lang="en-US" dirty="0" smtClean="0"/>
              <a:t>This was not very well-liked, and so there were still many fights until 1072 when the last of the English resistance was put down</a:t>
            </a:r>
          </a:p>
          <a:p>
            <a:r>
              <a:rPr lang="en-US" dirty="0" smtClean="0"/>
              <a:t>William wanted to know the state of his new kingdom, and so he commissioned The Doomsday Book—the first ever national census, recording exactly how many people, animals, and natural resources England had.</a:t>
            </a:r>
            <a:endParaRPr lang="en-US" dirty="0"/>
          </a:p>
        </p:txBody>
      </p:sp>
    </p:spTree>
    <p:extLst>
      <p:ext uri="{BB962C8B-B14F-4D97-AF65-F5344CB8AC3E}">
        <p14:creationId xmlns:p14="http://schemas.microsoft.com/office/powerpoint/2010/main" val="7667480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294</TotalTime>
  <Words>888</Words>
  <Application>Microsoft Office PowerPoint</Application>
  <PresentationFormat>On-screen Show (4:3)</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Courier New</vt:lpstr>
      <vt:lpstr>Gill Sans MT</vt:lpstr>
      <vt:lpstr>Verdana</vt:lpstr>
      <vt:lpstr>Wingdings 2</vt:lpstr>
      <vt:lpstr>Solstice</vt:lpstr>
      <vt:lpstr>The Norman Invasion</vt:lpstr>
      <vt:lpstr>Why learn about the Norman Invasion?</vt:lpstr>
      <vt:lpstr>PowerPoint Presentation</vt:lpstr>
      <vt:lpstr>When &amp; Where did this happen?</vt:lpstr>
      <vt:lpstr>PowerPoint Presentation</vt:lpstr>
      <vt:lpstr>Who was involved?</vt:lpstr>
      <vt:lpstr>PowerPoint Presentation</vt:lpstr>
      <vt:lpstr>Who beat who?</vt:lpstr>
      <vt:lpstr>What was the result?</vt:lpstr>
      <vt:lpstr>Focus on: Language</vt:lpstr>
      <vt:lpstr>Focus on: Politics</vt:lpstr>
      <vt:lpstr>Effects still seen today</vt:lpstr>
      <vt:lpstr>How it relates to our Medieval Historical Fiction Unit</vt:lpstr>
    </vt:vector>
  </TitlesOfParts>
  <Company>Academy School District 20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Norman Invasion</dc:title>
  <dc:creator>Julie Harris</dc:creator>
  <cp:lastModifiedBy>Sara Justus</cp:lastModifiedBy>
  <cp:revision>15</cp:revision>
  <dcterms:created xsi:type="dcterms:W3CDTF">2013-01-22T19:24:03Z</dcterms:created>
  <dcterms:modified xsi:type="dcterms:W3CDTF">2016-05-11T17:24:39Z</dcterms:modified>
</cp:coreProperties>
</file>