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rPr>
              <a:t>‹#›</a:t>
            </a:fld>
            <a:endParaRPr lang="en"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hyperlink" Target="#slide=id.g865fbe31d_2_46"/><Relationship Id="rId18" Type="http://schemas.openxmlformats.org/officeDocument/2006/relationships/image" Target="../media/image8.png"/><Relationship Id="rId3" Type="http://schemas.openxmlformats.org/officeDocument/2006/relationships/hyperlink" Target="#slide=id.g865fbe31d_2_54"/><Relationship Id="rId7" Type="http://schemas.openxmlformats.org/officeDocument/2006/relationships/hyperlink" Target="#slide=id.g865fbe31d_2_2"/><Relationship Id="rId12" Type="http://schemas.openxmlformats.org/officeDocument/2006/relationships/image" Target="../media/image5.png"/><Relationship Id="rId17" Type="http://schemas.openxmlformats.org/officeDocument/2006/relationships/hyperlink" Target="#slide=id.g865fbe31d_2_21"/><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image" Target="../media/image2.png"/><Relationship Id="rId11" Type="http://schemas.openxmlformats.org/officeDocument/2006/relationships/hyperlink" Target="#slide=id.g865fbe31d_2_29"/><Relationship Id="rId5" Type="http://schemas.openxmlformats.org/officeDocument/2006/relationships/hyperlink" Target="#slide=id.g865fbe31d_0_58"/><Relationship Id="rId15" Type="http://schemas.openxmlformats.org/officeDocument/2006/relationships/hyperlink" Target="#slide=id.g865fbe31d_2_14"/><Relationship Id="rId10" Type="http://schemas.openxmlformats.org/officeDocument/2006/relationships/image" Target="../media/image4.png"/><Relationship Id="rId19" Type="http://schemas.openxmlformats.org/officeDocument/2006/relationships/hyperlink" Target="#slide=id.g865fbe31d_2_40"/><Relationship Id="rId4" Type="http://schemas.openxmlformats.org/officeDocument/2006/relationships/image" Target="../media/image1.png"/><Relationship Id="rId9" Type="http://schemas.openxmlformats.org/officeDocument/2006/relationships/hyperlink" Target="#slide=id.g865fbe31d_2_7"/><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slide=first"/><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https://en.wikipedia.org/wiki/White_Flag_League"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slide=previous"/><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slide=id.p"/><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slide=id.p"/><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slide=first"/><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slide=first"/><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slide=id.g865fbe31d_2_29"/><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slide=first"/><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slide=id.g865fbe31d_2_46"/><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2884800" y="300575"/>
            <a:ext cx="3374400" cy="554400"/>
          </a:xfrm>
          <a:prstGeom prst="rect">
            <a:avLst/>
          </a:prstGeom>
          <a:solidFill>
            <a:srgbClr val="F3F3F3"/>
          </a:solidFill>
          <a:ln>
            <a:noFill/>
          </a:ln>
        </p:spPr>
        <p:txBody>
          <a:bodyPr lIns="91425" tIns="91425" rIns="91425" bIns="91425" anchor="t" anchorCtr="0">
            <a:noAutofit/>
          </a:bodyPr>
          <a:lstStyle/>
          <a:p>
            <a:pPr lvl="0">
              <a:spcBef>
                <a:spcPts val="0"/>
              </a:spcBef>
              <a:buNone/>
            </a:pPr>
            <a:r>
              <a:rPr lang="en" sz="3600" b="1">
                <a:solidFill>
                  <a:srgbClr val="FFFF00"/>
                </a:solidFill>
              </a:rPr>
              <a:t>     </a:t>
            </a:r>
            <a:r>
              <a:rPr lang="en" sz="3600" b="1">
                <a:solidFill>
                  <a:srgbClr val="980000"/>
                </a:solidFill>
              </a:rPr>
              <a:t>  Sudan</a:t>
            </a:r>
          </a:p>
        </p:txBody>
      </p:sp>
      <p:sp>
        <p:nvSpPr>
          <p:cNvPr id="55" name="Shape 55"/>
          <p:cNvSpPr txBox="1"/>
          <p:nvPr/>
        </p:nvSpPr>
        <p:spPr>
          <a:xfrm>
            <a:off x="7101350" y="3863475"/>
            <a:ext cx="7693200" cy="8976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56" name="Shape 56">
            <a:hlinkClick r:id="rId3"/>
          </p:cNvPr>
          <p:cNvPicPr preferRelativeResize="0"/>
          <p:nvPr/>
        </p:nvPicPr>
        <p:blipFill>
          <a:blip r:embed="rId4">
            <a:alphaModFix/>
          </a:blip>
          <a:stretch>
            <a:fillRect/>
          </a:stretch>
        </p:blipFill>
        <p:spPr>
          <a:xfrm rot="550154">
            <a:off x="6798875" y="3595161"/>
            <a:ext cx="2022452" cy="1011226"/>
          </a:xfrm>
          <a:prstGeom prst="rect">
            <a:avLst/>
          </a:prstGeom>
          <a:noFill/>
          <a:ln>
            <a:noFill/>
          </a:ln>
        </p:spPr>
      </p:pic>
      <p:pic>
        <p:nvPicPr>
          <p:cNvPr id="57" name="Shape 57">
            <a:hlinkClick r:id="rId5"/>
          </p:cNvPr>
          <p:cNvPicPr preferRelativeResize="0"/>
          <p:nvPr/>
        </p:nvPicPr>
        <p:blipFill>
          <a:blip r:embed="rId6">
            <a:alphaModFix/>
          </a:blip>
          <a:stretch>
            <a:fillRect/>
          </a:stretch>
        </p:blipFill>
        <p:spPr>
          <a:xfrm>
            <a:off x="443225" y="854975"/>
            <a:ext cx="1969550" cy="1477175"/>
          </a:xfrm>
          <a:prstGeom prst="rect">
            <a:avLst/>
          </a:prstGeom>
          <a:noFill/>
          <a:ln>
            <a:noFill/>
          </a:ln>
        </p:spPr>
      </p:pic>
      <p:pic>
        <p:nvPicPr>
          <p:cNvPr id="58" name="Shape 58">
            <a:hlinkClick r:id="rId7"/>
          </p:cNvPr>
          <p:cNvPicPr preferRelativeResize="0"/>
          <p:nvPr/>
        </p:nvPicPr>
        <p:blipFill>
          <a:blip r:embed="rId8">
            <a:alphaModFix/>
          </a:blip>
          <a:stretch>
            <a:fillRect/>
          </a:stretch>
        </p:blipFill>
        <p:spPr>
          <a:xfrm rot="879753">
            <a:off x="752250" y="2897999"/>
            <a:ext cx="1977805" cy="1477176"/>
          </a:xfrm>
          <a:prstGeom prst="rect">
            <a:avLst/>
          </a:prstGeom>
          <a:noFill/>
          <a:ln>
            <a:noFill/>
          </a:ln>
        </p:spPr>
      </p:pic>
      <p:pic>
        <p:nvPicPr>
          <p:cNvPr id="59" name="Shape 59">
            <a:hlinkClick r:id="rId9"/>
          </p:cNvPr>
          <p:cNvPicPr preferRelativeResize="0"/>
          <p:nvPr/>
        </p:nvPicPr>
        <p:blipFill>
          <a:blip r:embed="rId10">
            <a:alphaModFix/>
          </a:blip>
          <a:stretch>
            <a:fillRect/>
          </a:stretch>
        </p:blipFill>
        <p:spPr>
          <a:xfrm rot="-661289">
            <a:off x="2961525" y="1338549"/>
            <a:ext cx="1769850" cy="993600"/>
          </a:xfrm>
          <a:prstGeom prst="rect">
            <a:avLst/>
          </a:prstGeom>
          <a:noFill/>
          <a:ln>
            <a:noFill/>
          </a:ln>
        </p:spPr>
      </p:pic>
      <p:pic>
        <p:nvPicPr>
          <p:cNvPr id="60" name="Shape 60">
            <a:hlinkClick r:id="rId11"/>
          </p:cNvPr>
          <p:cNvPicPr preferRelativeResize="0"/>
          <p:nvPr/>
        </p:nvPicPr>
        <p:blipFill>
          <a:blip r:embed="rId12">
            <a:alphaModFix/>
          </a:blip>
          <a:stretch>
            <a:fillRect/>
          </a:stretch>
        </p:blipFill>
        <p:spPr>
          <a:xfrm rot="-851395">
            <a:off x="2974600" y="3785149"/>
            <a:ext cx="1198342" cy="897600"/>
          </a:xfrm>
          <a:prstGeom prst="rect">
            <a:avLst/>
          </a:prstGeom>
          <a:noFill/>
          <a:ln>
            <a:noFill/>
          </a:ln>
        </p:spPr>
      </p:pic>
      <p:pic>
        <p:nvPicPr>
          <p:cNvPr id="61" name="Shape 61">
            <a:hlinkClick r:id="rId13"/>
          </p:cNvPr>
          <p:cNvPicPr preferRelativeResize="0"/>
          <p:nvPr/>
        </p:nvPicPr>
        <p:blipFill>
          <a:blip r:embed="rId14">
            <a:alphaModFix/>
          </a:blip>
          <a:stretch>
            <a:fillRect/>
          </a:stretch>
        </p:blipFill>
        <p:spPr>
          <a:xfrm rot="681795">
            <a:off x="6872818" y="430493"/>
            <a:ext cx="1476474" cy="1584149"/>
          </a:xfrm>
          <a:prstGeom prst="rect">
            <a:avLst/>
          </a:prstGeom>
          <a:noFill/>
          <a:ln>
            <a:noFill/>
          </a:ln>
        </p:spPr>
      </p:pic>
      <p:pic>
        <p:nvPicPr>
          <p:cNvPr id="62" name="Shape 62">
            <a:hlinkClick r:id="rId15"/>
          </p:cNvPr>
          <p:cNvPicPr preferRelativeResize="0"/>
          <p:nvPr/>
        </p:nvPicPr>
        <p:blipFill>
          <a:blip r:embed="rId16">
            <a:alphaModFix/>
          </a:blip>
          <a:stretch>
            <a:fillRect/>
          </a:stretch>
        </p:blipFill>
        <p:spPr>
          <a:xfrm>
            <a:off x="3473049" y="2577075"/>
            <a:ext cx="1499998" cy="989999"/>
          </a:xfrm>
          <a:prstGeom prst="rect">
            <a:avLst/>
          </a:prstGeom>
          <a:noFill/>
          <a:ln>
            <a:noFill/>
          </a:ln>
        </p:spPr>
      </p:pic>
      <p:pic>
        <p:nvPicPr>
          <p:cNvPr id="63" name="Shape 63">
            <a:hlinkClick r:id="rId17"/>
          </p:cNvPr>
          <p:cNvPicPr preferRelativeResize="0"/>
          <p:nvPr/>
        </p:nvPicPr>
        <p:blipFill>
          <a:blip r:embed="rId18">
            <a:alphaModFix/>
          </a:blip>
          <a:stretch>
            <a:fillRect/>
          </a:stretch>
        </p:blipFill>
        <p:spPr>
          <a:xfrm>
            <a:off x="5079724" y="1133567"/>
            <a:ext cx="1381803" cy="919970"/>
          </a:xfrm>
          <a:prstGeom prst="rect">
            <a:avLst/>
          </a:prstGeom>
          <a:noFill/>
          <a:ln>
            <a:noFill/>
          </a:ln>
        </p:spPr>
      </p:pic>
      <p:pic>
        <p:nvPicPr>
          <p:cNvPr id="64" name="Shape 64">
            <a:hlinkClick r:id="rId19"/>
          </p:cNvPr>
          <p:cNvPicPr preferRelativeResize="0"/>
          <p:nvPr/>
        </p:nvPicPr>
        <p:blipFill>
          <a:blip r:embed="rId20">
            <a:alphaModFix/>
          </a:blip>
          <a:stretch>
            <a:fillRect/>
          </a:stretch>
        </p:blipFill>
        <p:spPr>
          <a:xfrm rot="1314178">
            <a:off x="5384284" y="2636987"/>
            <a:ext cx="1305816" cy="1313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a:hlinkClick r:id="rId3"/>
          </p:cNvPr>
          <p:cNvPicPr preferRelativeResize="0"/>
          <p:nvPr/>
        </p:nvPicPr>
        <p:blipFill>
          <a:blip r:embed="rId4">
            <a:alphaModFix/>
          </a:blip>
          <a:stretch>
            <a:fillRect/>
          </a:stretch>
        </p:blipFill>
        <p:spPr>
          <a:xfrm rot="550161">
            <a:off x="580088" y="693777"/>
            <a:ext cx="3751984" cy="1876008"/>
          </a:xfrm>
          <a:prstGeom prst="rect">
            <a:avLst/>
          </a:prstGeom>
          <a:noFill/>
          <a:ln>
            <a:noFill/>
          </a:ln>
        </p:spPr>
      </p:pic>
      <p:sp>
        <p:nvSpPr>
          <p:cNvPr id="123" name="Shape 123"/>
          <p:cNvSpPr txBox="1"/>
          <p:nvPr/>
        </p:nvSpPr>
        <p:spPr>
          <a:xfrm>
            <a:off x="5579600" y="153900"/>
            <a:ext cx="2693700" cy="4694700"/>
          </a:xfrm>
          <a:prstGeom prst="rect">
            <a:avLst/>
          </a:prstGeom>
          <a:noFill/>
          <a:ln>
            <a:noFill/>
          </a:ln>
        </p:spPr>
        <p:txBody>
          <a:bodyPr lIns="91425" tIns="91425" rIns="91425" bIns="91425" anchor="t" anchorCtr="0">
            <a:noAutofit/>
          </a:bodyPr>
          <a:lstStyle/>
          <a:p>
            <a:pPr lvl="0">
              <a:spcBef>
                <a:spcPts val="0"/>
              </a:spcBef>
              <a:buNone/>
            </a:pPr>
            <a:r>
              <a:rPr lang="en">
                <a:solidFill>
                  <a:srgbClr val="F3F3F3"/>
                </a:solidFill>
              </a:rPr>
              <a:t>The sudanese flag has colors that each mean something.</a:t>
            </a:r>
          </a:p>
          <a:p>
            <a:pPr lvl="0">
              <a:spcBef>
                <a:spcPts val="0"/>
              </a:spcBef>
              <a:buNone/>
            </a:pPr>
            <a:endParaRPr>
              <a:solidFill>
                <a:srgbClr val="F3F3F3"/>
              </a:solidFill>
            </a:endParaRPr>
          </a:p>
          <a:p>
            <a:pPr lvl="0">
              <a:spcBef>
                <a:spcPts val="0"/>
              </a:spcBef>
              <a:buNone/>
            </a:pPr>
            <a:r>
              <a:rPr lang="en">
                <a:solidFill>
                  <a:srgbClr val="F3F3F3"/>
                </a:solidFill>
              </a:rPr>
              <a:t>Red, white, black and green are called the pan-Arab colors and have been historically linked to the Arab people and Islamic religion for centuries. The colors stand for Arab unity and independence. The red stripe represents Sudan's struggle for independence and many other struggles, and the sacrifices of the country's martyrs. The white represents peace, light and optimism. It also represents the </a:t>
            </a:r>
            <a:r>
              <a:rPr lang="en">
                <a:solidFill>
                  <a:srgbClr val="F3F3F3"/>
                </a:solidFill>
                <a:hlinkClick r:id="rId5"/>
              </a:rPr>
              <a:t>White Flag League</a:t>
            </a:r>
            <a:r>
              <a:rPr lang="en">
                <a:solidFill>
                  <a:srgbClr val="F3F3F3"/>
                </a:solidFill>
              </a:rPr>
              <a:t> which was a nationalist group that rose up against colonial rule in 1924. The black represents Sudan in Arabian.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a:hlinkClick r:id="rId3"/>
          </p:cNvPr>
          <p:cNvPicPr preferRelativeResize="0"/>
          <p:nvPr/>
        </p:nvPicPr>
        <p:blipFill>
          <a:blip r:embed="rId4">
            <a:alphaModFix/>
          </a:blip>
          <a:stretch>
            <a:fillRect/>
          </a:stretch>
        </p:blipFill>
        <p:spPr>
          <a:xfrm>
            <a:off x="3098505" y="246760"/>
            <a:ext cx="2946988" cy="2210254"/>
          </a:xfrm>
          <a:prstGeom prst="rect">
            <a:avLst/>
          </a:prstGeom>
          <a:noFill/>
          <a:ln>
            <a:noFill/>
          </a:ln>
        </p:spPr>
      </p:pic>
      <p:sp>
        <p:nvSpPr>
          <p:cNvPr id="70" name="Shape 70"/>
          <p:cNvSpPr txBox="1"/>
          <p:nvPr/>
        </p:nvSpPr>
        <p:spPr>
          <a:xfrm>
            <a:off x="3000750" y="2655125"/>
            <a:ext cx="3643500" cy="2488500"/>
          </a:xfrm>
          <a:prstGeom prst="rect">
            <a:avLst/>
          </a:prstGeom>
          <a:noFill/>
          <a:ln>
            <a:noFill/>
          </a:ln>
        </p:spPr>
        <p:txBody>
          <a:bodyPr lIns="91425" tIns="91425" rIns="91425" bIns="91425" anchor="t" anchorCtr="0">
            <a:noAutofit/>
          </a:bodyPr>
          <a:lstStyle/>
          <a:p>
            <a:pPr lvl="0">
              <a:spcBef>
                <a:spcPts val="0"/>
              </a:spcBef>
              <a:buNone/>
            </a:pPr>
            <a:r>
              <a:rPr lang="en">
                <a:solidFill>
                  <a:srgbClr val="F3F3F3"/>
                </a:solidFill>
              </a:rPr>
              <a:t>Salva Dut was one of the lost boys of Sudan he experienced so many things that had a tremendous impact on his life. But now Salva is the Executive Director and CEO of water for South Sudan. WFSS will go to villages who don't have access to clean water and drill down to construct a well. WFSS is bringing new life in villages across South Sudan.He is very important and changed people's 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a:hlinkClick r:id="rId3"/>
          </p:cNvPr>
          <p:cNvPicPr preferRelativeResize="0"/>
          <p:nvPr/>
        </p:nvPicPr>
        <p:blipFill>
          <a:blip r:embed="rId4">
            <a:alphaModFix/>
          </a:blip>
          <a:stretch>
            <a:fillRect/>
          </a:stretch>
        </p:blipFill>
        <p:spPr>
          <a:xfrm rot="879754">
            <a:off x="589784" y="936022"/>
            <a:ext cx="3327812" cy="2485463"/>
          </a:xfrm>
          <a:prstGeom prst="rect">
            <a:avLst/>
          </a:prstGeom>
          <a:noFill/>
          <a:ln>
            <a:noFill/>
          </a:ln>
        </p:spPr>
      </p:pic>
      <p:sp>
        <p:nvSpPr>
          <p:cNvPr id="76" name="Shape 76"/>
          <p:cNvSpPr txBox="1"/>
          <p:nvPr/>
        </p:nvSpPr>
        <p:spPr>
          <a:xfrm>
            <a:off x="4373900" y="1924000"/>
            <a:ext cx="3899400" cy="2206200"/>
          </a:xfrm>
          <a:prstGeom prst="rect">
            <a:avLst/>
          </a:prstGeom>
          <a:noFill/>
          <a:ln>
            <a:noFill/>
          </a:ln>
        </p:spPr>
        <p:txBody>
          <a:bodyPr lIns="91425" tIns="91425" rIns="91425" bIns="91425" anchor="t" anchorCtr="0">
            <a:noAutofit/>
          </a:bodyPr>
          <a:lstStyle/>
          <a:p>
            <a:pPr lvl="0">
              <a:spcBef>
                <a:spcPts val="0"/>
              </a:spcBef>
              <a:buNone/>
            </a:pPr>
            <a:r>
              <a:rPr lang="en">
                <a:solidFill>
                  <a:srgbClr val="F3F3F3"/>
                </a:solidFill>
              </a:rPr>
              <a:t>Stew or better known as soup is one of the most popular foods in Sudan. For them it's pretty easy to make.This one in the picture is pine nut stew with goat meat in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a:hlinkClick r:id="rId3"/>
          </p:cNvPr>
          <p:cNvPicPr preferRelativeResize="0"/>
          <p:nvPr/>
        </p:nvPicPr>
        <p:blipFill>
          <a:blip r:embed="rId4">
            <a:alphaModFix/>
          </a:blip>
          <a:stretch>
            <a:fillRect/>
          </a:stretch>
        </p:blipFill>
        <p:spPr>
          <a:xfrm>
            <a:off x="668275" y="1120500"/>
            <a:ext cx="4423925" cy="2907075"/>
          </a:xfrm>
          <a:prstGeom prst="rect">
            <a:avLst/>
          </a:prstGeom>
          <a:noFill/>
          <a:ln>
            <a:noFill/>
          </a:ln>
        </p:spPr>
      </p:pic>
      <p:sp>
        <p:nvSpPr>
          <p:cNvPr id="82" name="Shape 82"/>
          <p:cNvSpPr txBox="1"/>
          <p:nvPr/>
        </p:nvSpPr>
        <p:spPr>
          <a:xfrm>
            <a:off x="5682225" y="923525"/>
            <a:ext cx="3258000" cy="3642900"/>
          </a:xfrm>
          <a:prstGeom prst="rect">
            <a:avLst/>
          </a:prstGeom>
          <a:noFill/>
          <a:ln>
            <a:noFill/>
          </a:ln>
        </p:spPr>
        <p:txBody>
          <a:bodyPr lIns="91425" tIns="91425" rIns="91425" bIns="91425" anchor="t" anchorCtr="0">
            <a:noAutofit/>
          </a:bodyPr>
          <a:lstStyle/>
          <a:p>
            <a:pPr lvl="0">
              <a:spcBef>
                <a:spcPts val="0"/>
              </a:spcBef>
              <a:buNone/>
            </a:pPr>
            <a:r>
              <a:rPr lang="en">
                <a:solidFill>
                  <a:srgbClr val="F3F3F3"/>
                </a:solidFill>
              </a:rPr>
              <a:t>The Sudan national soccer team or (football team) represents Sudan in and is managed by the Sudan football association. The governing body for football in Sudan. They play at Al Merreikh stadium in Omurdurman Sudan, their head coachs name is Mohammed Abdullah Mazda. Sudan was one of only three teams to play in the African Cup of nations in 1957. And the other were Egypt and ethiopia. Sudan belive it or not also one of the oldest teams in Africa. In the past they also reached up to 74 in the fifa rankings.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Shape 87">
            <a:hlinkClick r:id="rId3"/>
          </p:cNvPr>
          <p:cNvPicPr preferRelativeResize="0"/>
          <p:nvPr/>
        </p:nvPicPr>
        <p:blipFill>
          <a:blip r:embed="rId4">
            <a:alphaModFix/>
          </a:blip>
          <a:stretch>
            <a:fillRect/>
          </a:stretch>
        </p:blipFill>
        <p:spPr>
          <a:xfrm>
            <a:off x="906249" y="753550"/>
            <a:ext cx="3408024" cy="2249300"/>
          </a:xfrm>
          <a:prstGeom prst="rect">
            <a:avLst/>
          </a:prstGeom>
          <a:noFill/>
          <a:ln>
            <a:noFill/>
          </a:ln>
        </p:spPr>
      </p:pic>
      <p:sp>
        <p:nvSpPr>
          <p:cNvPr id="88" name="Shape 88"/>
          <p:cNvSpPr txBox="1"/>
          <p:nvPr/>
        </p:nvSpPr>
        <p:spPr>
          <a:xfrm rot="563560">
            <a:off x="4826399" y="495581"/>
            <a:ext cx="3408092" cy="1427017"/>
          </a:xfrm>
          <a:prstGeom prst="rect">
            <a:avLst/>
          </a:prstGeom>
          <a:noFill/>
          <a:ln>
            <a:noFill/>
          </a:ln>
        </p:spPr>
        <p:txBody>
          <a:bodyPr lIns="91425" tIns="91425" rIns="91425" bIns="91425" anchor="t" anchorCtr="0">
            <a:noAutofit/>
          </a:bodyPr>
          <a:lstStyle/>
          <a:p>
            <a:pPr lvl="0">
              <a:spcBef>
                <a:spcPts val="0"/>
              </a:spcBef>
              <a:buNone/>
            </a:pPr>
            <a:r>
              <a:rPr lang="en" sz="4800">
                <a:solidFill>
                  <a:srgbClr val="980000"/>
                </a:solidFill>
                <a:highlight>
                  <a:srgbClr val="F3F3F3"/>
                </a:highlight>
              </a:rPr>
              <a:t>Just some </a:t>
            </a:r>
          </a:p>
          <a:p>
            <a:pPr lvl="0">
              <a:spcBef>
                <a:spcPts val="0"/>
              </a:spcBef>
              <a:buNone/>
            </a:pPr>
            <a:r>
              <a:rPr lang="en" sz="4800">
                <a:solidFill>
                  <a:srgbClr val="980000"/>
                </a:solidFill>
                <a:highlight>
                  <a:srgbClr val="F3F3F3"/>
                </a:highlight>
              </a:rPr>
              <a:t>Facts :)</a:t>
            </a:r>
          </a:p>
        </p:txBody>
      </p:sp>
      <p:sp>
        <p:nvSpPr>
          <p:cNvPr id="89" name="Shape 89"/>
          <p:cNvSpPr txBox="1"/>
          <p:nvPr/>
        </p:nvSpPr>
        <p:spPr>
          <a:xfrm>
            <a:off x="4647975" y="2319025"/>
            <a:ext cx="3033000" cy="2061300"/>
          </a:xfrm>
          <a:prstGeom prst="rect">
            <a:avLst/>
          </a:prstGeom>
          <a:noFill/>
          <a:ln w="9525" cap="flat" cmpd="sng">
            <a:solidFill>
              <a:srgbClr val="000000"/>
            </a:solidFill>
            <a:prstDash val="dot"/>
            <a:round/>
            <a:headEnd type="none" w="med" len="med"/>
            <a:tailEnd type="none" w="med" len="med"/>
          </a:ln>
        </p:spPr>
        <p:txBody>
          <a:bodyPr lIns="91425" tIns="91425" rIns="91425" bIns="91425" anchor="t" anchorCtr="0">
            <a:noAutofit/>
          </a:bodyPr>
          <a:lstStyle/>
          <a:p>
            <a:pPr lvl="0" algn="l" rtl="0">
              <a:spcBef>
                <a:spcPts val="0"/>
              </a:spcBef>
              <a:buNone/>
            </a:pPr>
            <a:r>
              <a:rPr lang="en">
                <a:solidFill>
                  <a:srgbClr val="F3F3F3"/>
                </a:solidFill>
              </a:rPr>
              <a:t>-Sudan mainly speaks Arabic</a:t>
            </a:r>
          </a:p>
          <a:p>
            <a:pPr lvl="0" algn="l" rtl="0">
              <a:spcBef>
                <a:spcPts val="0"/>
              </a:spcBef>
              <a:buNone/>
            </a:pPr>
            <a:r>
              <a:rPr lang="en">
                <a:solidFill>
                  <a:srgbClr val="F3F3F3"/>
                </a:solidFill>
              </a:rPr>
              <a:t>-Their currency is a Sudanese pound</a:t>
            </a:r>
          </a:p>
          <a:p>
            <a:pPr lvl="0" algn="l" rtl="0">
              <a:spcBef>
                <a:spcPts val="0"/>
              </a:spcBef>
              <a:buNone/>
            </a:pPr>
            <a:r>
              <a:rPr lang="en">
                <a:solidFill>
                  <a:srgbClr val="F3F3F3"/>
                </a:solidFill>
              </a:rPr>
              <a:t>-Sudan was the only east african team to qualify for the African cup of nations in 2012.</a:t>
            </a:r>
          </a:p>
          <a:p>
            <a:pPr lvl="0" algn="l" rtl="0">
              <a:spcBef>
                <a:spcPts val="0"/>
              </a:spcBef>
              <a:buNone/>
            </a:pPr>
            <a:r>
              <a:rPr lang="en">
                <a:solidFill>
                  <a:srgbClr val="F3F3F3"/>
                </a:solidFill>
              </a:rPr>
              <a:t>-Sudan's current fifa ranking is 129 and climbing</a:t>
            </a:r>
          </a:p>
          <a:p>
            <a:pPr lvl="0" algn="l" rtl="0">
              <a:spcBef>
                <a:spcPts val="0"/>
              </a:spcBef>
              <a:buNone/>
            </a:pPr>
            <a:endParaRPr sz="1050">
              <a:solidFill>
                <a:srgbClr val="252525"/>
              </a:solidFill>
              <a:highlight>
                <a:srgbClr val="FFFFFF"/>
              </a:highlight>
            </a:endParaRPr>
          </a:p>
          <a:p>
            <a:pPr lvl="0" algn="l" rtl="0">
              <a:spcBef>
                <a:spcPts val="0"/>
              </a:spcBef>
              <a:buNone/>
            </a:pPr>
            <a:endParaRPr sz="1050">
              <a:solidFill>
                <a:srgbClr val="252525"/>
              </a:solidFill>
              <a:highlight>
                <a:srgbClr val="FFFFFF"/>
              </a:highlight>
            </a:endParaRPr>
          </a:p>
          <a:p>
            <a:pPr marL="457200" lvl="0" indent="-228600" rtl="0">
              <a:lnSpc>
                <a:spcPct val="115000"/>
              </a:lnSpc>
              <a:spcBef>
                <a:spcPts val="300"/>
              </a:spcBef>
              <a:spcAft>
                <a:spcPts val="400"/>
              </a:spcAft>
              <a:buClr>
                <a:srgbClr val="252525"/>
              </a:buClr>
              <a:buNone/>
            </a:pPr>
            <a:endParaRPr sz="1000">
              <a:solidFill>
                <a:srgbClr val="252525"/>
              </a:solidFill>
              <a:highlight>
                <a:srgbClr val="F9F9F9"/>
              </a:highlight>
            </a:endParaRPr>
          </a:p>
          <a:p>
            <a:pPr marL="457200" lvl="0" indent="-228600" rtl="0">
              <a:lnSpc>
                <a:spcPct val="115000"/>
              </a:lnSpc>
              <a:spcBef>
                <a:spcPts val="300"/>
              </a:spcBef>
              <a:spcAft>
                <a:spcPts val="400"/>
              </a:spcAft>
              <a:buClr>
                <a:srgbClr val="252525"/>
              </a:buClr>
              <a:buNone/>
            </a:pPr>
            <a:endParaRPr sz="1000">
              <a:solidFill>
                <a:srgbClr val="252525"/>
              </a:solidFill>
              <a:highlight>
                <a:srgbClr val="F9F9F9"/>
              </a:highlight>
            </a:endParaRPr>
          </a:p>
          <a:p>
            <a:pPr marL="457200" lvl="0" indent="-228600" rtl="0">
              <a:lnSpc>
                <a:spcPct val="115000"/>
              </a:lnSpc>
              <a:spcBef>
                <a:spcPts val="300"/>
              </a:spcBef>
              <a:spcAft>
                <a:spcPts val="400"/>
              </a:spcAft>
              <a:buClr>
                <a:srgbClr val="252525"/>
              </a:buClr>
              <a:buNone/>
            </a:pPr>
            <a:endParaRPr sz="1000">
              <a:solidFill>
                <a:srgbClr val="252525"/>
              </a:solidFill>
              <a:highlight>
                <a:srgbClr val="F9F9F9"/>
              </a:highlight>
            </a:endParaRPr>
          </a:p>
          <a:p>
            <a:pPr lvl="0" algn="l">
              <a:spcBef>
                <a:spcPts val="0"/>
              </a:spcBef>
              <a:buNone/>
            </a:pPr>
            <a:endParaRPr>
              <a:solidFill>
                <a:srgbClr val="F3F3F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a:hlinkClick r:id="rId3"/>
          </p:cNvPr>
          <p:cNvPicPr preferRelativeResize="0"/>
          <p:nvPr/>
        </p:nvPicPr>
        <p:blipFill>
          <a:blip r:embed="rId4">
            <a:alphaModFix/>
          </a:blip>
          <a:stretch>
            <a:fillRect/>
          </a:stretch>
        </p:blipFill>
        <p:spPr>
          <a:xfrm>
            <a:off x="269700" y="569200"/>
            <a:ext cx="5078921" cy="3381426"/>
          </a:xfrm>
          <a:prstGeom prst="rect">
            <a:avLst/>
          </a:prstGeom>
          <a:noFill/>
          <a:ln>
            <a:noFill/>
          </a:ln>
        </p:spPr>
      </p:pic>
      <p:sp>
        <p:nvSpPr>
          <p:cNvPr id="95" name="Shape 95"/>
          <p:cNvSpPr txBox="1"/>
          <p:nvPr/>
        </p:nvSpPr>
        <p:spPr>
          <a:xfrm>
            <a:off x="6169625" y="436100"/>
            <a:ext cx="2475600" cy="3796800"/>
          </a:xfrm>
          <a:prstGeom prst="rect">
            <a:avLst/>
          </a:prstGeom>
          <a:noFill/>
          <a:ln>
            <a:noFill/>
          </a:ln>
        </p:spPr>
        <p:txBody>
          <a:bodyPr lIns="91425" tIns="91425" rIns="91425" bIns="91425" anchor="t" anchorCtr="0">
            <a:noAutofit/>
          </a:bodyPr>
          <a:lstStyle/>
          <a:p>
            <a:pPr lvl="0" rtl="0">
              <a:spcBef>
                <a:spcPts val="0"/>
              </a:spcBef>
              <a:buNone/>
            </a:pPr>
            <a:r>
              <a:rPr lang="en" b="1" dirty="0">
                <a:solidFill>
                  <a:schemeClr val="tx1"/>
                </a:solidFill>
              </a:rPr>
              <a:t>The Marrah Mountains are a rugged volcanic chain extending for 100 miles in the west-southeast of Al-Fashir in western Sudan. The highest point of the nile-lake chad watershed reaches above 10,000 feet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a:hlinkClick r:id="rId3"/>
          </p:cNvPr>
          <p:cNvPicPr preferRelativeResize="0"/>
          <p:nvPr/>
        </p:nvPicPr>
        <p:blipFill>
          <a:blip r:embed="rId4">
            <a:alphaModFix/>
          </a:blip>
          <a:stretch>
            <a:fillRect/>
          </a:stretch>
        </p:blipFill>
        <p:spPr>
          <a:xfrm rot="12">
            <a:off x="749924" y="248618"/>
            <a:ext cx="3277650" cy="2837687"/>
          </a:xfrm>
          <a:prstGeom prst="rect">
            <a:avLst/>
          </a:prstGeom>
          <a:noFill/>
          <a:ln>
            <a:noFill/>
          </a:ln>
        </p:spPr>
      </p:pic>
      <p:sp>
        <p:nvSpPr>
          <p:cNvPr id="101" name="Shape 101"/>
          <p:cNvSpPr txBox="1"/>
          <p:nvPr/>
        </p:nvSpPr>
        <p:spPr>
          <a:xfrm>
            <a:off x="4181500" y="166750"/>
            <a:ext cx="3745500" cy="4861200"/>
          </a:xfrm>
          <a:prstGeom prst="rect">
            <a:avLst/>
          </a:prstGeom>
          <a:noFill/>
          <a:ln>
            <a:noFill/>
          </a:ln>
        </p:spPr>
        <p:txBody>
          <a:bodyPr lIns="91425" tIns="91425" rIns="91425" bIns="91425" anchor="t" anchorCtr="0">
            <a:noAutofit/>
          </a:bodyPr>
          <a:lstStyle/>
          <a:p>
            <a:pPr lvl="0">
              <a:spcBef>
                <a:spcPts val="0"/>
              </a:spcBef>
              <a:buNone/>
            </a:pPr>
            <a:endParaRPr sz="6000">
              <a:solidFill>
                <a:srgbClr val="980000"/>
              </a:solidFill>
              <a:highlight>
                <a:srgbClr val="F3F3F3"/>
              </a:highlight>
            </a:endParaRPr>
          </a:p>
          <a:p>
            <a:pPr lvl="0">
              <a:spcBef>
                <a:spcPts val="0"/>
              </a:spcBef>
              <a:buNone/>
            </a:pPr>
            <a:endParaRPr sz="6000">
              <a:solidFill>
                <a:srgbClr val="980000"/>
              </a:solidFill>
              <a:highlight>
                <a:srgbClr val="F3F3F3"/>
              </a:highlight>
            </a:endParaRPr>
          </a:p>
          <a:p>
            <a:pPr lvl="0">
              <a:spcBef>
                <a:spcPts val="0"/>
              </a:spcBef>
              <a:buNone/>
            </a:pPr>
            <a:endParaRPr sz="6000">
              <a:solidFill>
                <a:srgbClr val="F3F3F3"/>
              </a:solidFill>
              <a:highlight>
                <a:srgbClr val="F3F3F3"/>
              </a:highlight>
            </a:endParaRPr>
          </a:p>
        </p:txBody>
      </p:sp>
      <p:sp>
        <p:nvSpPr>
          <p:cNvPr id="102" name="Shape 102"/>
          <p:cNvSpPr txBox="1"/>
          <p:nvPr/>
        </p:nvSpPr>
        <p:spPr>
          <a:xfrm>
            <a:off x="4373900" y="282175"/>
            <a:ext cx="2578200" cy="3848100"/>
          </a:xfrm>
          <a:prstGeom prst="rect">
            <a:avLst/>
          </a:prstGeom>
          <a:noFill/>
          <a:ln>
            <a:noFill/>
          </a:ln>
        </p:spPr>
        <p:txBody>
          <a:bodyPr lIns="91425" tIns="91425" rIns="91425" bIns="91425" anchor="t" anchorCtr="0">
            <a:noAutofit/>
          </a:bodyPr>
          <a:lstStyle/>
          <a:p>
            <a:pPr lvl="0">
              <a:spcBef>
                <a:spcPts val="0"/>
              </a:spcBef>
              <a:buNone/>
            </a:pPr>
            <a:r>
              <a:rPr lang="en">
                <a:solidFill>
                  <a:srgbClr val="F3F3F3"/>
                </a:solidFill>
              </a:rPr>
              <a:t>Hippos can be seen all over in Sudan in rivers and on the edge of lakes. But mainly across the eastern part because of the nile river.</a:t>
            </a:r>
          </a:p>
        </p:txBody>
      </p:sp>
      <p:sp>
        <p:nvSpPr>
          <p:cNvPr id="103" name="Shape 103"/>
          <p:cNvSpPr/>
          <p:nvPr/>
        </p:nvSpPr>
        <p:spPr>
          <a:xfrm>
            <a:off x="0" y="667000"/>
            <a:ext cx="1500714" cy="2667924"/>
          </a:xfrm>
          <a:prstGeom prst="irregularSeal2">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txBox="1"/>
          <p:nvPr/>
        </p:nvSpPr>
        <p:spPr>
          <a:xfrm>
            <a:off x="319109" y="1443112"/>
            <a:ext cx="862500" cy="1115700"/>
          </a:xfrm>
          <a:prstGeom prst="rect">
            <a:avLst/>
          </a:prstGeom>
          <a:noFill/>
          <a:ln>
            <a:noFill/>
          </a:ln>
        </p:spPr>
        <p:txBody>
          <a:bodyPr lIns="91425" tIns="91425" rIns="91425" bIns="91425" anchor="t" anchorCtr="0">
            <a:noAutofit/>
          </a:bodyPr>
          <a:lstStyle/>
          <a:p>
            <a:pPr lvl="0">
              <a:spcBef>
                <a:spcPts val="0"/>
              </a:spcBef>
              <a:buNone/>
            </a:pPr>
            <a:r>
              <a:rPr lang="en"/>
              <a:t>Its not fat its just blubber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Shape 109">
            <a:hlinkClick r:id="rId3"/>
          </p:cNvPr>
          <p:cNvPicPr preferRelativeResize="0"/>
          <p:nvPr/>
        </p:nvPicPr>
        <p:blipFill>
          <a:blip r:embed="rId4">
            <a:alphaModFix/>
          </a:blip>
          <a:stretch>
            <a:fillRect/>
          </a:stretch>
        </p:blipFill>
        <p:spPr>
          <a:xfrm rot="403051">
            <a:off x="907590" y="819242"/>
            <a:ext cx="2880772" cy="2898068"/>
          </a:xfrm>
          <a:prstGeom prst="rect">
            <a:avLst/>
          </a:prstGeom>
          <a:noFill/>
          <a:ln>
            <a:noFill/>
          </a:ln>
        </p:spPr>
      </p:pic>
      <p:sp>
        <p:nvSpPr>
          <p:cNvPr id="110" name="Shape 110"/>
          <p:cNvSpPr txBox="1"/>
          <p:nvPr/>
        </p:nvSpPr>
        <p:spPr>
          <a:xfrm>
            <a:off x="4617600" y="602850"/>
            <a:ext cx="3668400" cy="2103600"/>
          </a:xfrm>
          <a:prstGeom prst="rect">
            <a:avLst/>
          </a:prstGeom>
          <a:noFill/>
          <a:ln>
            <a:noFill/>
          </a:ln>
        </p:spPr>
        <p:txBody>
          <a:bodyPr lIns="91425" tIns="91425" rIns="91425" bIns="91425" anchor="t" anchorCtr="0">
            <a:noAutofit/>
          </a:bodyPr>
          <a:lstStyle/>
          <a:p>
            <a:pPr lvl="0">
              <a:spcBef>
                <a:spcPts val="0"/>
              </a:spcBef>
              <a:buNone/>
            </a:pPr>
            <a:r>
              <a:rPr lang="en" sz="4800">
                <a:solidFill>
                  <a:srgbClr val="980000"/>
                </a:solidFill>
                <a:highlight>
                  <a:srgbClr val="F3F3F3"/>
                </a:highlight>
              </a:rPr>
              <a:t>Geography</a:t>
            </a:r>
          </a:p>
        </p:txBody>
      </p:sp>
      <p:sp>
        <p:nvSpPr>
          <p:cNvPr id="111" name="Shape 111"/>
          <p:cNvSpPr txBox="1"/>
          <p:nvPr/>
        </p:nvSpPr>
        <p:spPr>
          <a:xfrm>
            <a:off x="4656075" y="1924000"/>
            <a:ext cx="3200100" cy="2398500"/>
          </a:xfrm>
          <a:prstGeom prst="rect">
            <a:avLst/>
          </a:prstGeom>
          <a:noFill/>
          <a:ln>
            <a:noFill/>
          </a:ln>
        </p:spPr>
        <p:txBody>
          <a:bodyPr lIns="91425" tIns="91425" rIns="91425" bIns="91425" anchor="t" anchorCtr="0">
            <a:noAutofit/>
          </a:bodyPr>
          <a:lstStyle/>
          <a:p>
            <a:pPr lvl="0" rtl="0">
              <a:spcBef>
                <a:spcPts val="0"/>
              </a:spcBef>
              <a:buNone/>
            </a:pPr>
            <a:r>
              <a:rPr lang="en">
                <a:solidFill>
                  <a:srgbClr val="F3F3F3"/>
                </a:solidFill>
              </a:rPr>
              <a:t>-Population= 40,235,000 million people</a:t>
            </a:r>
          </a:p>
          <a:p>
            <a:pPr lvl="0" rtl="0">
              <a:spcBef>
                <a:spcPts val="0"/>
              </a:spcBef>
              <a:buNone/>
            </a:pPr>
            <a:endParaRPr>
              <a:solidFill>
                <a:srgbClr val="F3F3F3"/>
              </a:solidFill>
            </a:endParaRPr>
          </a:p>
          <a:p>
            <a:pPr lvl="0" rtl="0">
              <a:spcBef>
                <a:spcPts val="0"/>
              </a:spcBef>
              <a:buNone/>
            </a:pPr>
            <a:r>
              <a:rPr lang="en">
                <a:solidFill>
                  <a:srgbClr val="F3F3F3"/>
                </a:solidFill>
              </a:rPr>
              <a:t>-Landforms= Mountains, grassland, savannah, and desert</a:t>
            </a:r>
          </a:p>
          <a:p>
            <a:pPr lvl="0" rtl="0">
              <a:spcBef>
                <a:spcPts val="0"/>
              </a:spcBef>
              <a:buNone/>
            </a:pPr>
            <a:endParaRPr>
              <a:solidFill>
                <a:srgbClr val="F3F3F3"/>
              </a:solidFill>
            </a:endParaRPr>
          </a:p>
          <a:p>
            <a:pPr lvl="0" rtl="0">
              <a:spcBef>
                <a:spcPts val="0"/>
              </a:spcBef>
              <a:buNone/>
            </a:pPr>
            <a:r>
              <a:rPr lang="en">
                <a:solidFill>
                  <a:srgbClr val="F3F3F3"/>
                </a:solidFill>
              </a:rPr>
              <a:t>Important products= cotton,sorghum,millet,petroleum, iron ore, copper</a:t>
            </a:r>
          </a:p>
          <a:p>
            <a:pPr lvl="0" rtl="0">
              <a:spcBef>
                <a:spcPts val="0"/>
              </a:spcBef>
              <a:buNone/>
            </a:pPr>
            <a:endParaRPr>
              <a:solidFill>
                <a:srgbClr val="F3F3F3"/>
              </a:solidFill>
            </a:endParaRPr>
          </a:p>
          <a:p>
            <a:pPr lvl="0">
              <a:spcBef>
                <a:spcPts val="0"/>
              </a:spcBef>
              <a:buNone/>
            </a:pPr>
            <a:endParaRPr>
              <a:solidFill>
                <a:srgbClr val="F3F3F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Shape 116">
            <a:hlinkClick r:id="rId3"/>
          </p:cNvPr>
          <p:cNvPicPr preferRelativeResize="0"/>
          <p:nvPr/>
        </p:nvPicPr>
        <p:blipFill>
          <a:blip r:embed="rId4">
            <a:alphaModFix/>
          </a:blip>
          <a:stretch>
            <a:fillRect/>
          </a:stretch>
        </p:blipFill>
        <p:spPr>
          <a:xfrm rot="-11">
            <a:off x="1372674" y="15"/>
            <a:ext cx="6132550" cy="3903045"/>
          </a:xfrm>
          <a:prstGeom prst="rect">
            <a:avLst/>
          </a:prstGeom>
          <a:noFill/>
          <a:ln>
            <a:noFill/>
          </a:ln>
        </p:spPr>
      </p:pic>
      <p:sp>
        <p:nvSpPr>
          <p:cNvPr id="117" name="Shape 117"/>
          <p:cNvSpPr txBox="1"/>
          <p:nvPr/>
        </p:nvSpPr>
        <p:spPr>
          <a:xfrm>
            <a:off x="1508100" y="4027550"/>
            <a:ext cx="5861700" cy="974700"/>
          </a:xfrm>
          <a:prstGeom prst="rect">
            <a:avLst/>
          </a:prstGeom>
          <a:noFill/>
          <a:ln>
            <a:noFill/>
          </a:ln>
        </p:spPr>
        <p:txBody>
          <a:bodyPr lIns="91425" tIns="91425" rIns="91425" bIns="91425" anchor="t" anchorCtr="0">
            <a:noAutofit/>
          </a:bodyPr>
          <a:lstStyle/>
          <a:p>
            <a:pPr lvl="0">
              <a:spcBef>
                <a:spcPts val="0"/>
              </a:spcBef>
              <a:buNone/>
            </a:pPr>
            <a:r>
              <a:rPr lang="en">
                <a:solidFill>
                  <a:srgbClr val="F3F3F3"/>
                </a:solidFill>
              </a:rPr>
              <a:t>Sudan is one of the largest countries in Africa with a size of 728,215 sq miles, large huh. The capital is Khartoum and holds the majority of the population. Its also a very important country because the nile flows through it.</a:t>
            </a:r>
          </a:p>
        </p:txBody>
      </p:sp>
    </p:spTree>
  </p:cSld>
  <p:clrMapOvr>
    <a:masterClrMapping/>
  </p:clrMapOvr>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507</Words>
  <Application>Microsoft Office PowerPoint</Application>
  <PresentationFormat>On-screen Show (16:9)</PresentationFormat>
  <Paragraphs>28</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simple-dark-2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Justus</dc:creator>
  <cp:lastModifiedBy>Sara Justus</cp:lastModifiedBy>
  <cp:revision>1</cp:revision>
  <dcterms:modified xsi:type="dcterms:W3CDTF">2017-04-25T15:06:05Z</dcterms:modified>
</cp:coreProperties>
</file>