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18"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78AA1-87BF-4F5E-9FCC-59D48E5A4208}" type="datetimeFigureOut">
              <a:rPr lang="en-US" smtClean="0"/>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7F7E6-90AA-40C7-A1DD-EE709B27FC9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B7F7E6-90AA-40C7-A1DD-EE709B27FC9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EE7398-BF9B-4EFE-BF44-88505FE39A8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E7398-BF9B-4EFE-BF44-88505FE39A8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E7398-BF9B-4EFE-BF44-88505FE39A8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E7398-BF9B-4EFE-BF44-88505FE39A8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E7398-BF9B-4EFE-BF44-88505FE39A8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EE7398-BF9B-4EFE-BF44-88505FE39A86}"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EE7398-BF9B-4EFE-BF44-88505FE39A86}" type="datetimeFigureOut">
              <a:rPr lang="en-US" smtClean="0"/>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EE7398-BF9B-4EFE-BF44-88505FE39A86}" type="datetimeFigureOut">
              <a:rPr lang="en-US" smtClean="0"/>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E7398-BF9B-4EFE-BF44-88505FE39A86}" type="datetimeFigureOut">
              <a:rPr lang="en-US" smtClean="0"/>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E7398-BF9B-4EFE-BF44-88505FE39A86}"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E7398-BF9B-4EFE-BF44-88505FE39A86}"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17588-8E29-4124-A44A-129ED1111D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E7398-BF9B-4EFE-BF44-88505FE39A86}" type="datetimeFigureOut">
              <a:rPr lang="en-US" smtClean="0"/>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17588-8E29-4124-A44A-129ED1111D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slide" Target="slide7.xml"/><Relationship Id="rId18" Type="http://schemas.openxmlformats.org/officeDocument/2006/relationships/image" Target="../media/image8.jpeg"/><Relationship Id="rId3" Type="http://schemas.openxmlformats.org/officeDocument/2006/relationships/slide" Target="slide2.xml"/><Relationship Id="rId7" Type="http://schemas.openxmlformats.org/officeDocument/2006/relationships/slide" Target="slide4.xml"/><Relationship Id="rId12" Type="http://schemas.openxmlformats.org/officeDocument/2006/relationships/image" Target="../media/image5.jpeg"/><Relationship Id="rId17" Type="http://schemas.openxmlformats.org/officeDocument/2006/relationships/slide" Target="slide9.xml"/><Relationship Id="rId2" Type="http://schemas.openxmlformats.org/officeDocument/2006/relationships/notesSlide" Target="../notesSlides/notesSlide1.xml"/><Relationship Id="rId16" Type="http://schemas.openxmlformats.org/officeDocument/2006/relationships/image" Target="../media/image7.jpeg"/><Relationship Id="rId20"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2.gif"/><Relationship Id="rId11" Type="http://schemas.openxmlformats.org/officeDocument/2006/relationships/slide" Target="slide6.xml"/><Relationship Id="rId5" Type="http://schemas.openxmlformats.org/officeDocument/2006/relationships/slide" Target="slide3.xml"/><Relationship Id="rId15" Type="http://schemas.openxmlformats.org/officeDocument/2006/relationships/slide" Target="slide8.xml"/><Relationship Id="rId10" Type="http://schemas.openxmlformats.org/officeDocument/2006/relationships/image" Target="../media/image4.jpeg"/><Relationship Id="rId19" Type="http://schemas.openxmlformats.org/officeDocument/2006/relationships/slide" Target="slide10.xml"/><Relationship Id="rId4" Type="http://schemas.openxmlformats.org/officeDocument/2006/relationships/image" Target="../media/image1.jpeg"/><Relationship Id="rId9" Type="http://schemas.openxmlformats.org/officeDocument/2006/relationships/slide" Target="slide5.xml"/><Relationship Id="rId1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dirty="0" smtClean="0"/>
              <a:t>Sudan Digital Quilt </a:t>
            </a:r>
            <a:br>
              <a:rPr lang="en-US" dirty="0" smtClean="0"/>
            </a:br>
            <a:r>
              <a:rPr lang="en-US" sz="1600" dirty="0" smtClean="0"/>
              <a:t>By Nathan Riggs</a:t>
            </a:r>
            <a:r>
              <a:rPr lang="en-US" sz="1200" dirty="0" smtClean="0"/>
              <a:t/>
            </a:r>
            <a:br>
              <a:rPr lang="en-US" sz="1200" dirty="0" smtClean="0"/>
            </a:br>
            <a:endParaRPr lang="en-US" sz="1200" dirty="0"/>
          </a:p>
        </p:txBody>
      </p:sp>
      <p:pic>
        <p:nvPicPr>
          <p:cNvPr id="4" name="Picture 3" descr="Omar al-Bashir.jpg">
            <a:hlinkClick r:id="rId3" action="ppaction://hlinksldjump"/>
          </p:cNvPr>
          <p:cNvPicPr>
            <a:picLocks noChangeAspect="1"/>
          </p:cNvPicPr>
          <p:nvPr/>
        </p:nvPicPr>
        <p:blipFill>
          <a:blip r:embed="rId4" cstate="print"/>
          <a:stretch>
            <a:fillRect/>
          </a:stretch>
        </p:blipFill>
        <p:spPr>
          <a:xfrm>
            <a:off x="1828800" y="1447800"/>
            <a:ext cx="914400" cy="1320800"/>
          </a:xfrm>
          <a:prstGeom prst="rect">
            <a:avLst/>
          </a:prstGeom>
        </p:spPr>
      </p:pic>
      <p:pic>
        <p:nvPicPr>
          <p:cNvPr id="15362" name="Picture 2" descr="Flag of Sudan">
            <a:hlinkClick r:id="rId5" action="ppaction://hlinksldjump"/>
          </p:cNvPr>
          <p:cNvPicPr>
            <a:picLocks noChangeAspect="1" noChangeArrowheads="1"/>
          </p:cNvPicPr>
          <p:nvPr/>
        </p:nvPicPr>
        <p:blipFill>
          <a:blip r:embed="rId6" cstate="print"/>
          <a:srcRect/>
          <a:stretch>
            <a:fillRect/>
          </a:stretch>
        </p:blipFill>
        <p:spPr bwMode="auto">
          <a:xfrm>
            <a:off x="3200400" y="1524000"/>
            <a:ext cx="1981199" cy="990600"/>
          </a:xfrm>
          <a:prstGeom prst="rect">
            <a:avLst/>
          </a:prstGeom>
          <a:noFill/>
        </p:spPr>
      </p:pic>
      <p:pic>
        <p:nvPicPr>
          <p:cNvPr id="7" name="Picture 6" descr="Nubian Ibex.jpg">
            <a:hlinkClick r:id="rId7" action="ppaction://hlinksldjump"/>
          </p:cNvPr>
          <p:cNvPicPr>
            <a:picLocks noChangeAspect="1"/>
          </p:cNvPicPr>
          <p:nvPr/>
        </p:nvPicPr>
        <p:blipFill>
          <a:blip r:embed="rId8" cstate="print"/>
          <a:stretch>
            <a:fillRect/>
          </a:stretch>
        </p:blipFill>
        <p:spPr>
          <a:xfrm>
            <a:off x="5791200" y="1447800"/>
            <a:ext cx="1066800" cy="1424322"/>
          </a:xfrm>
          <a:prstGeom prst="rect">
            <a:avLst/>
          </a:prstGeom>
        </p:spPr>
      </p:pic>
      <p:pic>
        <p:nvPicPr>
          <p:cNvPr id="8" name="Picture 7" descr="Soccer.jpg">
            <a:hlinkClick r:id="rId9" action="ppaction://hlinksldjump"/>
          </p:cNvPr>
          <p:cNvPicPr>
            <a:picLocks noChangeAspect="1"/>
          </p:cNvPicPr>
          <p:nvPr/>
        </p:nvPicPr>
        <p:blipFill>
          <a:blip r:embed="rId10" cstate="print"/>
          <a:stretch>
            <a:fillRect/>
          </a:stretch>
        </p:blipFill>
        <p:spPr>
          <a:xfrm>
            <a:off x="1676400" y="3048000"/>
            <a:ext cx="1456944" cy="1094232"/>
          </a:xfrm>
          <a:prstGeom prst="rect">
            <a:avLst/>
          </a:prstGeom>
        </p:spPr>
      </p:pic>
      <p:pic>
        <p:nvPicPr>
          <p:cNvPr id="9" name="Picture 8" descr="Map of South Africa.jpg">
            <a:hlinkClick r:id="rId11" action="ppaction://hlinksldjump"/>
          </p:cNvPr>
          <p:cNvPicPr>
            <a:picLocks noChangeAspect="1"/>
          </p:cNvPicPr>
          <p:nvPr/>
        </p:nvPicPr>
        <p:blipFill>
          <a:blip r:embed="rId12" cstate="print"/>
          <a:stretch>
            <a:fillRect/>
          </a:stretch>
        </p:blipFill>
        <p:spPr>
          <a:xfrm>
            <a:off x="5715000" y="2895600"/>
            <a:ext cx="2019300" cy="1514475"/>
          </a:xfrm>
          <a:prstGeom prst="rect">
            <a:avLst/>
          </a:prstGeom>
        </p:spPr>
      </p:pic>
      <p:pic>
        <p:nvPicPr>
          <p:cNvPr id="10" name="Picture 9" descr="World Map of Sudan.jpg">
            <a:hlinkClick r:id="rId13" action="ppaction://hlinksldjump"/>
          </p:cNvPr>
          <p:cNvPicPr>
            <a:picLocks noChangeAspect="1"/>
          </p:cNvPicPr>
          <p:nvPr/>
        </p:nvPicPr>
        <p:blipFill>
          <a:blip r:embed="rId14" cstate="print"/>
          <a:stretch>
            <a:fillRect/>
          </a:stretch>
        </p:blipFill>
        <p:spPr>
          <a:xfrm>
            <a:off x="3657600" y="2895600"/>
            <a:ext cx="1879600" cy="1409700"/>
          </a:xfrm>
          <a:prstGeom prst="rect">
            <a:avLst/>
          </a:prstGeom>
        </p:spPr>
      </p:pic>
      <p:pic>
        <p:nvPicPr>
          <p:cNvPr id="11" name="Picture 10" descr="Khartoum.jpeg">
            <a:hlinkClick r:id="rId15" action="ppaction://hlinksldjump"/>
          </p:cNvPr>
          <p:cNvPicPr>
            <a:picLocks noChangeAspect="1"/>
          </p:cNvPicPr>
          <p:nvPr/>
        </p:nvPicPr>
        <p:blipFill>
          <a:blip r:embed="rId16" cstate="print"/>
          <a:stretch>
            <a:fillRect/>
          </a:stretch>
        </p:blipFill>
        <p:spPr>
          <a:xfrm>
            <a:off x="1371600" y="4495800"/>
            <a:ext cx="2133600" cy="1280160"/>
          </a:xfrm>
          <a:prstGeom prst="rect">
            <a:avLst/>
          </a:prstGeom>
        </p:spPr>
      </p:pic>
      <p:pic>
        <p:nvPicPr>
          <p:cNvPr id="12" name="Picture 11" descr="Porridge.jpg">
            <a:hlinkClick r:id="rId17" action="ppaction://hlinksldjump"/>
          </p:cNvPr>
          <p:cNvPicPr>
            <a:picLocks noChangeAspect="1"/>
          </p:cNvPicPr>
          <p:nvPr/>
        </p:nvPicPr>
        <p:blipFill>
          <a:blip r:embed="rId18" cstate="print"/>
          <a:stretch>
            <a:fillRect/>
          </a:stretch>
        </p:blipFill>
        <p:spPr>
          <a:xfrm>
            <a:off x="4114800" y="4495800"/>
            <a:ext cx="1152525" cy="1524000"/>
          </a:xfrm>
          <a:prstGeom prst="rect">
            <a:avLst/>
          </a:prstGeom>
        </p:spPr>
      </p:pic>
      <p:pic>
        <p:nvPicPr>
          <p:cNvPr id="13" name="Picture 12" descr="agriculture.jpg">
            <a:hlinkClick r:id="rId19" action="ppaction://hlinksldjump"/>
          </p:cNvPr>
          <p:cNvPicPr>
            <a:picLocks noChangeAspect="1"/>
          </p:cNvPicPr>
          <p:nvPr/>
        </p:nvPicPr>
        <p:blipFill>
          <a:blip r:embed="rId20" cstate="print"/>
          <a:stretch>
            <a:fillRect/>
          </a:stretch>
        </p:blipFill>
        <p:spPr>
          <a:xfrm>
            <a:off x="5791200" y="4648200"/>
            <a:ext cx="2239944" cy="15287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griculture.jpg">
            <a:hlinkClick r:id="rId2" action="ppaction://hlinksldjump"/>
          </p:cNvPr>
          <p:cNvPicPr>
            <a:picLocks noChangeAspect="1"/>
          </p:cNvPicPr>
          <p:nvPr/>
        </p:nvPicPr>
        <p:blipFill>
          <a:blip r:embed="rId3" cstate="print"/>
          <a:stretch>
            <a:fillRect/>
          </a:stretch>
        </p:blipFill>
        <p:spPr>
          <a:xfrm>
            <a:off x="2667000" y="457200"/>
            <a:ext cx="3810000" cy="2600325"/>
          </a:xfrm>
          <a:prstGeom prst="rect">
            <a:avLst/>
          </a:prstGeom>
        </p:spPr>
      </p:pic>
      <p:sp>
        <p:nvSpPr>
          <p:cNvPr id="5" name="TextBox 4"/>
          <p:cNvSpPr txBox="1"/>
          <p:nvPr/>
        </p:nvSpPr>
        <p:spPr>
          <a:xfrm>
            <a:off x="1295400" y="4648200"/>
            <a:ext cx="6019800" cy="923330"/>
          </a:xfrm>
          <a:prstGeom prst="rect">
            <a:avLst/>
          </a:prstGeom>
          <a:noFill/>
        </p:spPr>
        <p:txBody>
          <a:bodyPr wrap="square" rtlCol="0">
            <a:spAutoFit/>
          </a:bodyPr>
          <a:lstStyle/>
          <a:p>
            <a:r>
              <a:rPr lang="en-US" dirty="0" smtClean="0"/>
              <a:t>This is a picture of Sudan harvesting one of many crops. Some of these crops include wheat, sesame,</a:t>
            </a:r>
            <a:r>
              <a:rPr lang="en-US" dirty="0"/>
              <a:t> </a:t>
            </a:r>
            <a:r>
              <a:rPr lang="en-US" dirty="0" smtClean="0"/>
              <a:t>cotton,</a:t>
            </a:r>
            <a:r>
              <a:rPr lang="en-US" dirty="0"/>
              <a:t> </a:t>
            </a:r>
            <a:r>
              <a:rPr lang="en-US" dirty="0" smtClean="0"/>
              <a:t>and tomatoes. The water supply for these crops comes from the Nile its self.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 </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sz="2000" b="1" dirty="0"/>
              <a:t>Copyright © 2016 BBC</a:t>
            </a:r>
            <a:r>
              <a:rPr lang="en-US" sz="2000" b="1" dirty="0" smtClean="0"/>
              <a:t>.</a:t>
            </a:r>
          </a:p>
          <a:p>
            <a:r>
              <a:rPr lang="en-US" sz="2000" dirty="0"/>
              <a:t>© 2015 IndexMundi. All rights reserved</a:t>
            </a:r>
            <a:r>
              <a:rPr lang="en-US" sz="2000" dirty="0" smtClean="0"/>
              <a:t>.</a:t>
            </a:r>
          </a:p>
          <a:p>
            <a:r>
              <a:rPr lang="en-US" sz="2000" dirty="0"/>
              <a:t>©2011 </a:t>
            </a:r>
            <a:r>
              <a:rPr lang="en-US" sz="2000" dirty="0" smtClean="0"/>
              <a:t>TheWebsiteOfEverything.com</a:t>
            </a:r>
          </a:p>
          <a:p>
            <a:r>
              <a:rPr lang="en-US" sz="2000" dirty="0"/>
              <a:t>All contents © copyright 1999-2016 Getty </a:t>
            </a:r>
            <a:r>
              <a:rPr lang="en-US" sz="2000" dirty="0" smtClean="0"/>
              <a:t>Images</a:t>
            </a:r>
          </a:p>
          <a:p>
            <a:r>
              <a:rPr lang="en-US" sz="2000" dirty="0"/>
              <a:t>LinkedIn Corporation © </a:t>
            </a:r>
            <a:r>
              <a:rPr lang="en-US" sz="2000" dirty="0" smtClean="0"/>
              <a:t>2016</a:t>
            </a:r>
          </a:p>
          <a:p>
            <a:r>
              <a:rPr lang="en-US" sz="2000" dirty="0"/>
              <a:t>© Compare Infobase </a:t>
            </a:r>
            <a:r>
              <a:rPr lang="en-US" sz="2000" dirty="0" smtClean="0"/>
              <a:t>Ltd.</a:t>
            </a:r>
          </a:p>
          <a:p>
            <a:r>
              <a:rPr lang="en-US" sz="2000" dirty="0"/>
              <a:t>© 2016 Guardian News and Media Limited or its affiliated companies. All rights reserved</a:t>
            </a:r>
            <a:r>
              <a:rPr lang="en-US" sz="2000" dirty="0" smtClean="0"/>
              <a:t>.</a:t>
            </a:r>
          </a:p>
          <a:p>
            <a:r>
              <a:rPr lang="en-US" sz="2000" dirty="0"/>
              <a:t>© 2016 About.com — All rights reserved</a:t>
            </a:r>
            <a:r>
              <a:rPr lang="en-US" sz="2000" dirty="0" smtClean="0"/>
              <a:t>.</a:t>
            </a:r>
          </a:p>
          <a:p>
            <a:r>
              <a:rPr lang="en-US" sz="2000" dirty="0"/>
              <a:t>All information, artwork, graphics, text, copy, data, software, advertisements and other material included in the Network ("Material") is SBS's or its licensor's copyright </a:t>
            </a:r>
            <a:r>
              <a:rPr lang="en-US" sz="2000" dirty="0" smtClean="0"/>
              <a:t>material</a:t>
            </a:r>
          </a:p>
          <a:p>
            <a:r>
              <a:rPr lang="en-US" sz="2000" dirty="0"/>
              <a:t>Copyright © 2016 Embassy of the Republic of the Sudan. All Rights Reserved</a:t>
            </a:r>
            <a:r>
              <a:rPr lang="en-US" sz="2000" dirty="0" smtClean="0"/>
              <a:t>.</a:t>
            </a:r>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mar al-Bashir.jpg">
            <a:hlinkClick r:id="rId2" action="ppaction://hlinksldjump"/>
          </p:cNvPr>
          <p:cNvPicPr>
            <a:picLocks noGrp="1" noChangeAspect="1"/>
          </p:cNvPicPr>
          <p:nvPr>
            <p:ph idx="1"/>
          </p:nvPr>
        </p:nvPicPr>
        <p:blipFill>
          <a:blip r:embed="rId3" cstate="print"/>
          <a:stretch>
            <a:fillRect/>
          </a:stretch>
        </p:blipFill>
        <p:spPr>
          <a:xfrm>
            <a:off x="3733800" y="228600"/>
            <a:ext cx="1743075" cy="2619375"/>
          </a:xfrm>
        </p:spPr>
      </p:pic>
      <p:sp>
        <p:nvSpPr>
          <p:cNvPr id="10" name="TextBox 9"/>
          <p:cNvSpPr txBox="1"/>
          <p:nvPr/>
        </p:nvSpPr>
        <p:spPr>
          <a:xfrm>
            <a:off x="457200" y="3505200"/>
            <a:ext cx="8329460" cy="1477328"/>
          </a:xfrm>
          <a:prstGeom prst="rect">
            <a:avLst/>
          </a:prstGeom>
          <a:noFill/>
        </p:spPr>
        <p:txBody>
          <a:bodyPr wrap="square" rtlCol="0">
            <a:spAutoFit/>
          </a:bodyPr>
          <a:lstStyle/>
          <a:p>
            <a:r>
              <a:rPr lang="en-US" dirty="0" smtClean="0"/>
              <a:t>This is Omar al- Bashir</a:t>
            </a:r>
            <a:r>
              <a:rPr lang="en-US" b="1" dirty="0"/>
              <a:t> </a:t>
            </a:r>
            <a:r>
              <a:rPr lang="en-US" dirty="0" smtClean="0"/>
              <a:t>He was born January 1</a:t>
            </a:r>
            <a:r>
              <a:rPr lang="en-US" baseline="30000" dirty="0" smtClean="0"/>
              <a:t>st</a:t>
            </a:r>
            <a:r>
              <a:rPr lang="en-US" dirty="0" smtClean="0"/>
              <a:t> 1944, he </a:t>
            </a:r>
            <a:r>
              <a:rPr lang="en-US" dirty="0"/>
              <a:t>came to power in a coup in </a:t>
            </a:r>
            <a:r>
              <a:rPr lang="en-US" dirty="0" smtClean="0"/>
              <a:t>1989, and </a:t>
            </a:r>
            <a:r>
              <a:rPr lang="en-US" dirty="0"/>
              <a:t>has ruled </a:t>
            </a:r>
            <a:r>
              <a:rPr lang="en-US" dirty="0" smtClean="0"/>
              <a:t>Sudan ever since. </a:t>
            </a:r>
            <a:r>
              <a:rPr lang="en-US" dirty="0"/>
              <a:t>When he seized power, Sudan was in the </a:t>
            </a:r>
            <a:r>
              <a:rPr lang="en-US" dirty="0" smtClean="0"/>
              <a:t>middle of </a:t>
            </a:r>
            <a:r>
              <a:rPr lang="en-US" dirty="0"/>
              <a:t>a 21-year civil war between north and south</a:t>
            </a:r>
            <a:r>
              <a:rPr lang="en-US" dirty="0" smtClean="0"/>
              <a:t>. He agreed to let the south go and they became there own nation. He is accused of genocide , murder and lots of other bad things. He is currently 72 years old and still the current leader of Sudan.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lag of Sudan">
            <a:hlinkClick r:id="rId2" action="ppaction://hlinksldjump"/>
          </p:cNvPr>
          <p:cNvPicPr>
            <a:picLocks noChangeAspect="1" noChangeArrowheads="1"/>
          </p:cNvPicPr>
          <p:nvPr/>
        </p:nvPicPr>
        <p:blipFill>
          <a:blip r:embed="rId3" cstate="print"/>
          <a:srcRect/>
          <a:stretch>
            <a:fillRect/>
          </a:stretch>
        </p:blipFill>
        <p:spPr bwMode="auto">
          <a:xfrm>
            <a:off x="2895600" y="228600"/>
            <a:ext cx="3276600" cy="1638301"/>
          </a:xfrm>
          <a:prstGeom prst="rect">
            <a:avLst/>
          </a:prstGeom>
          <a:noFill/>
        </p:spPr>
      </p:pic>
      <p:sp>
        <p:nvSpPr>
          <p:cNvPr id="6" name="TextBox 5"/>
          <p:cNvSpPr txBox="1"/>
          <p:nvPr/>
        </p:nvSpPr>
        <p:spPr>
          <a:xfrm>
            <a:off x="1219200" y="3352800"/>
            <a:ext cx="7010400" cy="1200329"/>
          </a:xfrm>
          <a:prstGeom prst="rect">
            <a:avLst/>
          </a:prstGeom>
          <a:noFill/>
        </p:spPr>
        <p:txBody>
          <a:bodyPr wrap="square" rtlCol="0">
            <a:spAutoFit/>
          </a:bodyPr>
          <a:lstStyle/>
          <a:p>
            <a:r>
              <a:rPr lang="en-US" dirty="0" smtClean="0"/>
              <a:t>This is the Sudanese flag, and each color represents something important in their history and culture, Red </a:t>
            </a:r>
            <a:r>
              <a:rPr lang="en-US" dirty="0"/>
              <a:t>signifies the struggle for freedom, </a:t>
            </a:r>
            <a:r>
              <a:rPr lang="en-US" dirty="0" smtClean="0"/>
              <a:t>White </a:t>
            </a:r>
            <a:r>
              <a:rPr lang="en-US" dirty="0"/>
              <a:t>is the color of peace, light, and love, </a:t>
            </a:r>
            <a:r>
              <a:rPr lang="en-US" dirty="0" smtClean="0"/>
              <a:t>Black </a:t>
            </a:r>
            <a:r>
              <a:rPr lang="en-US" dirty="0"/>
              <a:t>represents Sudan </a:t>
            </a:r>
            <a:r>
              <a:rPr lang="en-US" dirty="0" smtClean="0"/>
              <a:t>itself, Green </a:t>
            </a:r>
            <a:r>
              <a:rPr lang="en-US" dirty="0"/>
              <a:t>is the color of Islam, agriculture, and </a:t>
            </a:r>
            <a:r>
              <a:rPr lang="en-US" dirty="0" smtClean="0"/>
              <a:t>prosperity.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ubian Ibex.jpg">
            <a:hlinkClick r:id="rId2" action="ppaction://hlinksldjump"/>
          </p:cNvPr>
          <p:cNvPicPr>
            <a:picLocks noChangeAspect="1"/>
          </p:cNvPicPr>
          <p:nvPr/>
        </p:nvPicPr>
        <p:blipFill>
          <a:blip r:embed="rId3" cstate="print"/>
          <a:stretch>
            <a:fillRect/>
          </a:stretch>
        </p:blipFill>
        <p:spPr>
          <a:xfrm>
            <a:off x="3276600" y="228600"/>
            <a:ext cx="2133600" cy="2848644"/>
          </a:xfrm>
          <a:prstGeom prst="rect">
            <a:avLst/>
          </a:prstGeom>
        </p:spPr>
      </p:pic>
      <p:sp>
        <p:nvSpPr>
          <p:cNvPr id="6" name="TextBox 5"/>
          <p:cNvSpPr txBox="1"/>
          <p:nvPr/>
        </p:nvSpPr>
        <p:spPr>
          <a:xfrm>
            <a:off x="762000" y="3962400"/>
            <a:ext cx="7620000" cy="1200329"/>
          </a:xfrm>
          <a:prstGeom prst="rect">
            <a:avLst/>
          </a:prstGeom>
          <a:noFill/>
        </p:spPr>
        <p:txBody>
          <a:bodyPr wrap="square" rtlCol="0">
            <a:spAutoFit/>
          </a:bodyPr>
          <a:lstStyle/>
          <a:p>
            <a:r>
              <a:rPr lang="en-US" dirty="0" smtClean="0"/>
              <a:t>This is the Nubian Ibex also known as the Carpa Ibex Nubian, lives in the Sudanese desert. Both the males and the females have the curved horns, but the females are considerably shorter. Their coat is </a:t>
            </a:r>
            <a:r>
              <a:rPr lang="en-US" dirty="0"/>
              <a:t>light sandy brown </a:t>
            </a:r>
            <a:r>
              <a:rPr lang="en-US" dirty="0" smtClean="0"/>
              <a:t>color</a:t>
            </a:r>
            <a:r>
              <a:rPr lang="en-US" dirty="0"/>
              <a:t>. Its underbelly is white and its legs are marked with black and white dots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cache1.asset-cache.net/gc/88759939-mixed-race-woman-kicking-soccer-ball-gettyimages.jpg?v=1&amp;c=IWSAsset&amp;k=2&amp;d=AkwN4j%2Fh3b8Nga2K%2FmLmNtQUho0XXaL59m%2B%2F%2B0FDZ6J4u4%2FaPCdPIemc13ImKhea">
            <a:hlinkClick r:id="rId2" action="ppaction://hlinksldjump"/>
          </p:cNvPr>
          <p:cNvPicPr>
            <a:picLocks noChangeAspect="1" noChangeArrowheads="1"/>
          </p:cNvPicPr>
          <p:nvPr/>
        </p:nvPicPr>
        <p:blipFill>
          <a:blip r:embed="rId3" cstate="print"/>
          <a:srcRect/>
          <a:stretch>
            <a:fillRect/>
          </a:stretch>
        </p:blipFill>
        <p:spPr bwMode="auto">
          <a:xfrm>
            <a:off x="2819400" y="533400"/>
            <a:ext cx="2840838" cy="2133600"/>
          </a:xfrm>
          <a:prstGeom prst="rect">
            <a:avLst/>
          </a:prstGeom>
          <a:noFill/>
        </p:spPr>
      </p:pic>
      <p:sp>
        <p:nvSpPr>
          <p:cNvPr id="5" name="TextBox 4"/>
          <p:cNvSpPr txBox="1"/>
          <p:nvPr/>
        </p:nvSpPr>
        <p:spPr>
          <a:xfrm>
            <a:off x="1219200" y="3810000"/>
            <a:ext cx="6705600" cy="1477328"/>
          </a:xfrm>
          <a:prstGeom prst="rect">
            <a:avLst/>
          </a:prstGeom>
          <a:noFill/>
        </p:spPr>
        <p:txBody>
          <a:bodyPr wrap="square" rtlCol="0">
            <a:spAutoFit/>
          </a:bodyPr>
          <a:lstStyle/>
          <a:p>
            <a:r>
              <a:rPr lang="en-US" dirty="0" smtClean="0"/>
              <a:t>Football, soccer as we know it, is one of the main sports played in Sudan. It is not specific to just one area, all of Sudan loves to play. Sudan is actually one of the founders of football along with </a:t>
            </a:r>
            <a:r>
              <a:rPr lang="en-US" dirty="0"/>
              <a:t>Ethiopia, Egypt and South </a:t>
            </a:r>
            <a:r>
              <a:rPr lang="en-US" dirty="0" smtClean="0"/>
              <a:t>Africa. </a:t>
            </a:r>
            <a:r>
              <a:rPr lang="en-US" dirty="0"/>
              <a:t>In 1956, Sudan hosted the African Cup of Nations and </a:t>
            </a:r>
            <a:r>
              <a:rPr lang="en-US" dirty="0" smtClean="0"/>
              <a:t>then they won the cup in1970</a:t>
            </a:r>
            <a:r>
              <a:rPr lang="en-US"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 of South Africa.jpg">
            <a:hlinkClick r:id="rId2" action="ppaction://hlinksldjump"/>
          </p:cNvPr>
          <p:cNvPicPr>
            <a:picLocks noChangeAspect="1"/>
          </p:cNvPicPr>
          <p:nvPr/>
        </p:nvPicPr>
        <p:blipFill>
          <a:blip r:embed="rId3" cstate="print"/>
          <a:stretch>
            <a:fillRect/>
          </a:stretch>
        </p:blipFill>
        <p:spPr>
          <a:xfrm>
            <a:off x="685801" y="1"/>
            <a:ext cx="7549444" cy="5715000"/>
          </a:xfrm>
          <a:prstGeom prst="rect">
            <a:avLst/>
          </a:prstGeom>
        </p:spPr>
      </p:pic>
      <p:sp>
        <p:nvSpPr>
          <p:cNvPr id="6" name="TextBox 5"/>
          <p:cNvSpPr txBox="1"/>
          <p:nvPr/>
        </p:nvSpPr>
        <p:spPr>
          <a:xfrm>
            <a:off x="1600200" y="6019800"/>
            <a:ext cx="5715000" cy="369332"/>
          </a:xfrm>
          <a:prstGeom prst="rect">
            <a:avLst/>
          </a:prstGeom>
          <a:noFill/>
        </p:spPr>
        <p:txBody>
          <a:bodyPr wrap="square" rtlCol="0">
            <a:spAutoFit/>
          </a:bodyPr>
          <a:lstStyle/>
          <a:p>
            <a:r>
              <a:rPr lang="en-US" dirty="0" smtClean="0"/>
              <a:t>Sudan is located in the North East side of Africa.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orld Map of Sudan.jpg">
            <a:hlinkClick r:id="rId2" action="ppaction://hlinksldjump"/>
          </p:cNvPr>
          <p:cNvPicPr>
            <a:picLocks noChangeAspect="1"/>
          </p:cNvPicPr>
          <p:nvPr/>
        </p:nvPicPr>
        <p:blipFill>
          <a:blip r:embed="rId3" cstate="print"/>
          <a:stretch>
            <a:fillRect/>
          </a:stretch>
        </p:blipFill>
        <p:spPr>
          <a:xfrm>
            <a:off x="2057400" y="685800"/>
            <a:ext cx="5334000" cy="4000500"/>
          </a:xfrm>
          <a:prstGeom prst="rect">
            <a:avLst/>
          </a:prstGeom>
        </p:spPr>
      </p:pic>
      <p:sp>
        <p:nvSpPr>
          <p:cNvPr id="5" name="TextBox 4"/>
          <p:cNvSpPr txBox="1"/>
          <p:nvPr/>
        </p:nvSpPr>
        <p:spPr>
          <a:xfrm>
            <a:off x="2057400" y="5181600"/>
            <a:ext cx="4558812" cy="369332"/>
          </a:xfrm>
          <a:prstGeom prst="rect">
            <a:avLst/>
          </a:prstGeom>
          <a:noFill/>
        </p:spPr>
        <p:txBody>
          <a:bodyPr wrap="none" rtlCol="0">
            <a:spAutoFit/>
          </a:bodyPr>
          <a:lstStyle/>
          <a:p>
            <a:r>
              <a:rPr lang="en-US" dirty="0" smtClean="0"/>
              <a:t>This is where Sudan is located on a world map.</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hartoum.jpeg">
            <a:hlinkClick r:id="rId2" action="ppaction://hlinksldjump"/>
          </p:cNvPr>
          <p:cNvPicPr>
            <a:picLocks noChangeAspect="1"/>
          </p:cNvPicPr>
          <p:nvPr/>
        </p:nvPicPr>
        <p:blipFill>
          <a:blip r:embed="rId3" cstate="print"/>
          <a:stretch>
            <a:fillRect/>
          </a:stretch>
        </p:blipFill>
        <p:spPr>
          <a:xfrm>
            <a:off x="1828800" y="609600"/>
            <a:ext cx="4876800" cy="2926080"/>
          </a:xfrm>
          <a:prstGeom prst="rect">
            <a:avLst/>
          </a:prstGeom>
        </p:spPr>
      </p:pic>
      <p:sp>
        <p:nvSpPr>
          <p:cNvPr id="5" name="TextBox 4"/>
          <p:cNvSpPr txBox="1"/>
          <p:nvPr/>
        </p:nvSpPr>
        <p:spPr>
          <a:xfrm>
            <a:off x="914400" y="4267200"/>
            <a:ext cx="6477000" cy="1200329"/>
          </a:xfrm>
          <a:prstGeom prst="rect">
            <a:avLst/>
          </a:prstGeom>
          <a:noFill/>
        </p:spPr>
        <p:txBody>
          <a:bodyPr wrap="square" rtlCol="0">
            <a:spAutoFit/>
          </a:bodyPr>
          <a:lstStyle/>
          <a:p>
            <a:r>
              <a:rPr lang="en-US" dirty="0" smtClean="0"/>
              <a:t>This is the Capital of Sudan, Khartoum.  Over 1 million people live in Khartoum. </a:t>
            </a:r>
            <a:r>
              <a:rPr lang="en-US" dirty="0"/>
              <a:t>Khartoum was founded by the Egyptians in 1821 and became the capital of Sudan </a:t>
            </a:r>
            <a:r>
              <a:rPr lang="en-US" dirty="0" smtClean="0"/>
              <a:t>when Sudan got its independence </a:t>
            </a:r>
            <a:r>
              <a:rPr lang="en-US" dirty="0"/>
              <a:t>from the </a:t>
            </a:r>
            <a:r>
              <a:rPr lang="en-US" dirty="0" smtClean="0"/>
              <a:t>Britain in 1956.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Image result for what is the main food they eat in Sud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Porridge.jpg">
            <a:hlinkClick r:id="rId2" action="ppaction://hlinksldjump"/>
          </p:cNvPr>
          <p:cNvPicPr>
            <a:picLocks noChangeAspect="1"/>
          </p:cNvPicPr>
          <p:nvPr/>
        </p:nvPicPr>
        <p:blipFill>
          <a:blip r:embed="rId3" cstate="print"/>
          <a:stretch>
            <a:fillRect/>
          </a:stretch>
        </p:blipFill>
        <p:spPr>
          <a:xfrm>
            <a:off x="3200400" y="381000"/>
            <a:ext cx="2514600" cy="3325091"/>
          </a:xfrm>
          <a:prstGeom prst="rect">
            <a:avLst/>
          </a:prstGeom>
        </p:spPr>
      </p:pic>
      <p:sp>
        <p:nvSpPr>
          <p:cNvPr id="6" name="TextBox 5"/>
          <p:cNvSpPr txBox="1"/>
          <p:nvPr/>
        </p:nvSpPr>
        <p:spPr>
          <a:xfrm>
            <a:off x="1371600" y="4724400"/>
            <a:ext cx="6248400" cy="1200329"/>
          </a:xfrm>
          <a:prstGeom prst="rect">
            <a:avLst/>
          </a:prstGeom>
          <a:noFill/>
        </p:spPr>
        <p:txBody>
          <a:bodyPr wrap="square" rtlCol="0">
            <a:spAutoFit/>
          </a:bodyPr>
          <a:lstStyle/>
          <a:p>
            <a:r>
              <a:rPr lang="en-US" dirty="0" smtClean="0"/>
              <a:t>Porridge is the main meal in Sudan.  It is with </a:t>
            </a:r>
            <a:r>
              <a:rPr lang="en-US" dirty="0"/>
              <a:t>wheat, </a:t>
            </a:r>
            <a:r>
              <a:rPr lang="en-US" dirty="0" smtClean="0"/>
              <a:t>sorghum </a:t>
            </a:r>
            <a:r>
              <a:rPr lang="en-US" dirty="0"/>
              <a:t>or corn flour, the starch is served alongside stews. Broad bean balls are also </a:t>
            </a:r>
            <a:r>
              <a:rPr lang="en-US" dirty="0" smtClean="0"/>
              <a:t>popular meals. </a:t>
            </a:r>
            <a:r>
              <a:rPr lang="en-US" dirty="0"/>
              <a:t> </a:t>
            </a:r>
            <a:r>
              <a:rPr lang="en-US" dirty="0" smtClean="0"/>
              <a:t>Porridge is not just for breakfast, it is served for all meals.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4345</TotalTime>
  <Words>457</Words>
  <Application>Microsoft Office PowerPoint</Application>
  <PresentationFormat>On-screen Show (4:3)</PresentationFormat>
  <Paragraphs>22</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Sudan Digital Quilt  By Nathan Riggs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Citations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Sudan Digital Quilt  By Nathan Riggs</dc:title>
  <dc:creator>Riggs Family</dc:creator>
  <cp:lastModifiedBy>Sara Justus</cp:lastModifiedBy>
  <cp:revision>434</cp:revision>
  <dcterms:created xsi:type="dcterms:W3CDTF">2016-04-17T18:21:35Z</dcterms:created>
  <dcterms:modified xsi:type="dcterms:W3CDTF">2017-04-25T16:58:00Z</dcterms:modified>
</cp:coreProperties>
</file>